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5" r:id="rId5"/>
    <p:sldId id="272" r:id="rId6"/>
    <p:sldId id="259" r:id="rId7"/>
    <p:sldId id="262" r:id="rId8"/>
    <p:sldId id="273" r:id="rId9"/>
    <p:sldId id="274" r:id="rId10"/>
    <p:sldId id="265" r:id="rId11"/>
    <p:sldId id="260" r:id="rId12"/>
    <p:sldId id="277" r:id="rId13"/>
    <p:sldId id="266" r:id="rId14"/>
    <p:sldId id="267" r:id="rId15"/>
    <p:sldId id="278" r:id="rId16"/>
    <p:sldId id="27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44A49-50B4-4838-8E40-DDC143D5E36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24B7D7D-FEAB-4E8E-90C0-88D0D9E2EA20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Cadre de contrôle et d’évaluation</a:t>
          </a:r>
        </a:p>
        <a:p>
          <a:r>
            <a:rPr lang="fr-FR" sz="2000" b="1" dirty="0" smtClean="0">
              <a:solidFill>
                <a:schemeClr val="tx1"/>
              </a:solidFill>
            </a:rPr>
            <a:t>Indicateurs clés de performance</a:t>
          </a:r>
          <a:endParaRPr lang="fr-FR" sz="2000" b="1" dirty="0"/>
        </a:p>
      </dgm:t>
    </dgm:pt>
    <dgm:pt modelId="{2C24CFA9-835B-464E-81C7-A7E55A806936}" type="parTrans" cxnId="{B615844B-9A6A-4E3F-A494-5ABC32C3CDD1}">
      <dgm:prSet/>
      <dgm:spPr/>
      <dgm:t>
        <a:bodyPr/>
        <a:lstStyle/>
        <a:p>
          <a:endParaRPr lang="fr-FR" sz="1400"/>
        </a:p>
      </dgm:t>
    </dgm:pt>
    <dgm:pt modelId="{D1CC2345-37EA-4C5E-BD4B-D4F910928E15}" type="sibTrans" cxnId="{B615844B-9A6A-4E3F-A494-5ABC32C3CDD1}">
      <dgm:prSet/>
      <dgm:spPr/>
      <dgm:t>
        <a:bodyPr/>
        <a:lstStyle/>
        <a:p>
          <a:endParaRPr lang="fr-FR" sz="1400"/>
        </a:p>
      </dgm:t>
    </dgm:pt>
    <dgm:pt modelId="{35EAB7FC-116D-4750-B938-1EAA039B1D5E}">
      <dgm:prSet phldrT="[Texte]" custT="1"/>
      <dgm:spPr/>
      <dgm:t>
        <a:bodyPr/>
        <a:lstStyle/>
        <a:p>
          <a:r>
            <a:rPr lang="fr-CA" sz="1400" b="1" u="sng" dirty="0" smtClean="0"/>
            <a:t>Résultat général 1</a:t>
          </a:r>
          <a:r>
            <a:rPr lang="fr-CA" sz="1400" b="1" dirty="0" smtClean="0"/>
            <a:t>: </a:t>
          </a:r>
          <a:r>
            <a:rPr lang="fr-CA" sz="1400" b="1" i="1" dirty="0" smtClean="0"/>
            <a:t>Surveillance et de la mise en œuvre des initiatives d'intégrité conformément à la Déclaration d'Arusha révisée améliorée</a:t>
          </a:r>
        </a:p>
        <a:p>
          <a:r>
            <a:rPr lang="fr-CA" sz="1200" dirty="0" smtClean="0"/>
            <a:t>Nombre de domaines de la Déclaration d'Arusha révisée pour lesquels des progrès sont suivis dans un plan d'action en matière d'intégrité ,</a:t>
          </a:r>
          <a:endParaRPr lang="fr-FR" sz="1200" dirty="0"/>
        </a:p>
      </dgm:t>
    </dgm:pt>
    <dgm:pt modelId="{228E77DB-7656-4C40-A388-AFF99E67C876}" type="parTrans" cxnId="{D7A67AF6-5460-4E60-8217-3C1C1B1EE876}">
      <dgm:prSet custT="1"/>
      <dgm:spPr/>
      <dgm:t>
        <a:bodyPr/>
        <a:lstStyle/>
        <a:p>
          <a:endParaRPr lang="fr-FR" sz="1400"/>
        </a:p>
      </dgm:t>
    </dgm:pt>
    <dgm:pt modelId="{C980D92B-3982-4AE1-8A6B-260385617430}" type="sibTrans" cxnId="{D7A67AF6-5460-4E60-8217-3C1C1B1EE876}">
      <dgm:prSet/>
      <dgm:spPr/>
      <dgm:t>
        <a:bodyPr/>
        <a:lstStyle/>
        <a:p>
          <a:endParaRPr lang="fr-FR" sz="1400"/>
        </a:p>
      </dgm:t>
    </dgm:pt>
    <dgm:pt modelId="{721FD6C4-3073-4926-AE6D-2F93E473D6C2}">
      <dgm:prSet phldrT="[Texte]" custT="1"/>
      <dgm:spPr/>
      <dgm:t>
        <a:bodyPr/>
        <a:lstStyle/>
        <a:p>
          <a:r>
            <a:rPr lang="fr-CA" sz="1400" b="1" u="sng" dirty="0" smtClean="0">
              <a:effectLst/>
            </a:rPr>
            <a:t>Résultat spécifique 2</a:t>
          </a:r>
          <a:r>
            <a:rPr lang="fr-CA" sz="1400" b="1" dirty="0" smtClean="0">
              <a:effectLst/>
            </a:rPr>
            <a:t> </a:t>
          </a:r>
          <a:r>
            <a:rPr lang="fr-FR" sz="1400" b="1" dirty="0" smtClean="0">
              <a:effectLst/>
            </a:rPr>
            <a:t>Fonction de contrôle interne renforcée </a:t>
          </a:r>
        </a:p>
        <a:p>
          <a:r>
            <a:rPr lang="fr-CA" sz="1200" dirty="0" smtClean="0"/>
            <a:t>Nombre de mesures menées conjointement avec l’autorité nationale en matière d'éducation, de prévention et de lutte contre la corruption menées,</a:t>
          </a:r>
          <a:endParaRPr lang="fr-FR" sz="1200" dirty="0"/>
        </a:p>
      </dgm:t>
    </dgm:pt>
    <dgm:pt modelId="{CAC7A97D-41D4-433C-9F75-BFBA5769FACC}" type="parTrans" cxnId="{325EBE92-42E0-4F39-A4E4-542832FB6EC1}">
      <dgm:prSet custT="1"/>
      <dgm:spPr/>
      <dgm:t>
        <a:bodyPr/>
        <a:lstStyle/>
        <a:p>
          <a:endParaRPr lang="fr-FR" sz="1400"/>
        </a:p>
      </dgm:t>
    </dgm:pt>
    <dgm:pt modelId="{F0651B93-62F3-4D25-B66E-CA09833C2C48}" type="sibTrans" cxnId="{325EBE92-42E0-4F39-A4E4-542832FB6EC1}">
      <dgm:prSet/>
      <dgm:spPr/>
      <dgm:t>
        <a:bodyPr/>
        <a:lstStyle/>
        <a:p>
          <a:endParaRPr lang="fr-FR" sz="1400"/>
        </a:p>
      </dgm:t>
    </dgm:pt>
    <dgm:pt modelId="{49135363-7C04-4CA3-BD2C-27FF42F4163A}">
      <dgm:prSet phldrT="[Texte]" custT="1"/>
      <dgm:spPr/>
      <dgm:t>
        <a:bodyPr/>
        <a:lstStyle/>
        <a:p>
          <a:r>
            <a:rPr lang="fr-FR" sz="1400" b="1" u="sng" dirty="0" smtClean="0">
              <a:effectLst/>
            </a:rPr>
            <a:t>Résultat spécifique 3</a:t>
          </a:r>
          <a:endParaRPr lang="fr-FR" sz="1400" b="1" dirty="0" smtClean="0">
            <a:effectLst/>
          </a:endParaRPr>
        </a:p>
        <a:p>
          <a:r>
            <a:rPr lang="fr-FR" sz="1400" b="1" dirty="0" smtClean="0">
              <a:effectLst/>
            </a:rPr>
            <a:t>confiance mutuelle et coopération entre le secteur privé et les douanes améliorées</a:t>
          </a:r>
        </a:p>
        <a:p>
          <a:r>
            <a:rPr lang="fr-CA" sz="1200" dirty="0" smtClean="0"/>
            <a:t>% * Perception des répondants du secteur privé sur le niveau de corruption et d'intégrité dans les douanes améliorée par rapport au niveau de référence ,</a:t>
          </a:r>
          <a:endParaRPr lang="fr-FR" sz="1200" dirty="0"/>
        </a:p>
      </dgm:t>
    </dgm:pt>
    <dgm:pt modelId="{BB4DA3ED-48CA-440B-9EB1-660CEB3E048F}" type="parTrans" cxnId="{5E63DB82-8FE6-461B-9355-6397CC43E446}">
      <dgm:prSet custT="1"/>
      <dgm:spPr/>
      <dgm:t>
        <a:bodyPr/>
        <a:lstStyle/>
        <a:p>
          <a:endParaRPr lang="fr-FR" sz="1400"/>
        </a:p>
      </dgm:t>
    </dgm:pt>
    <dgm:pt modelId="{552AF72A-F348-4E89-942E-3E0671D6A7D6}" type="sibTrans" cxnId="{5E63DB82-8FE6-461B-9355-6397CC43E446}">
      <dgm:prSet/>
      <dgm:spPr/>
      <dgm:t>
        <a:bodyPr/>
        <a:lstStyle/>
        <a:p>
          <a:endParaRPr lang="fr-FR" sz="1400"/>
        </a:p>
      </dgm:t>
    </dgm:pt>
    <dgm:pt modelId="{B1CAD7FB-88A0-4629-BBB9-CD6C1A7FBB05}" type="pres">
      <dgm:prSet presAssocID="{B9F44A49-50B4-4838-8E40-DDC143D5E36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07044F2-3EC6-428A-A0FD-CB743A543B32}" type="pres">
      <dgm:prSet presAssocID="{024B7D7D-FEAB-4E8E-90C0-88D0D9E2EA20}" presName="root1" presStyleCnt="0"/>
      <dgm:spPr/>
    </dgm:pt>
    <dgm:pt modelId="{F1BDB446-6D9D-485C-94DC-461566900FAA}" type="pres">
      <dgm:prSet presAssocID="{024B7D7D-FEAB-4E8E-90C0-88D0D9E2EA2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161AF77-62AD-4D9D-8382-F0982BCD56BE}" type="pres">
      <dgm:prSet presAssocID="{024B7D7D-FEAB-4E8E-90C0-88D0D9E2EA20}" presName="level2hierChild" presStyleCnt="0"/>
      <dgm:spPr/>
    </dgm:pt>
    <dgm:pt modelId="{4E92143C-FAB7-4B2B-92C6-55806D8661BB}" type="pres">
      <dgm:prSet presAssocID="{228E77DB-7656-4C40-A388-AFF99E67C876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6C68CBB5-AA1A-49DA-973C-53151EF1AEE4}" type="pres">
      <dgm:prSet presAssocID="{228E77DB-7656-4C40-A388-AFF99E67C876}" presName="connTx" presStyleLbl="parChTrans1D2" presStyleIdx="0" presStyleCnt="3"/>
      <dgm:spPr/>
      <dgm:t>
        <a:bodyPr/>
        <a:lstStyle/>
        <a:p>
          <a:endParaRPr lang="fr-FR"/>
        </a:p>
      </dgm:t>
    </dgm:pt>
    <dgm:pt modelId="{B2FCF3BD-EDC5-461D-A4CB-B95A7097BD59}" type="pres">
      <dgm:prSet presAssocID="{35EAB7FC-116D-4750-B938-1EAA039B1D5E}" presName="root2" presStyleCnt="0"/>
      <dgm:spPr/>
    </dgm:pt>
    <dgm:pt modelId="{1C6EB405-C4A4-4E88-B284-DE7FA3A6A8C2}" type="pres">
      <dgm:prSet presAssocID="{35EAB7FC-116D-4750-B938-1EAA039B1D5E}" presName="LevelTwoTextNode" presStyleLbl="node2" presStyleIdx="0" presStyleCnt="3" custScaleX="132265" custScaleY="146623" custLinFactNeighborX="-1685" custLinFactNeighborY="-492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585188A-8007-489B-BEE2-414BA7E97F40}" type="pres">
      <dgm:prSet presAssocID="{35EAB7FC-116D-4750-B938-1EAA039B1D5E}" presName="level3hierChild" presStyleCnt="0"/>
      <dgm:spPr/>
    </dgm:pt>
    <dgm:pt modelId="{D3352AA5-AC97-4524-982C-DF5A891C5890}" type="pres">
      <dgm:prSet presAssocID="{CAC7A97D-41D4-433C-9F75-BFBA5769FACC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0B38029F-5755-4F07-AE64-3931338DBBA7}" type="pres">
      <dgm:prSet presAssocID="{CAC7A97D-41D4-433C-9F75-BFBA5769FACC}" presName="connTx" presStyleLbl="parChTrans1D2" presStyleIdx="1" presStyleCnt="3"/>
      <dgm:spPr/>
      <dgm:t>
        <a:bodyPr/>
        <a:lstStyle/>
        <a:p>
          <a:endParaRPr lang="fr-FR"/>
        </a:p>
      </dgm:t>
    </dgm:pt>
    <dgm:pt modelId="{6AD29925-AD79-437B-A29E-CCD6473D6E76}" type="pres">
      <dgm:prSet presAssocID="{721FD6C4-3073-4926-AE6D-2F93E473D6C2}" presName="root2" presStyleCnt="0"/>
      <dgm:spPr/>
    </dgm:pt>
    <dgm:pt modelId="{25E3E7B0-1250-4D14-8A5E-90B55848B236}" type="pres">
      <dgm:prSet presAssocID="{721FD6C4-3073-4926-AE6D-2F93E473D6C2}" presName="LevelTwoTextNode" presStyleLbl="node2" presStyleIdx="1" presStyleCnt="3" custScaleX="133673" custScaleY="131781" custLinFactNeighborX="-2605" custLinFactNeighborY="-226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FEC684D-DEF9-401D-B83C-ED6354594546}" type="pres">
      <dgm:prSet presAssocID="{721FD6C4-3073-4926-AE6D-2F93E473D6C2}" presName="level3hierChild" presStyleCnt="0"/>
      <dgm:spPr/>
    </dgm:pt>
    <dgm:pt modelId="{823A3B39-174A-4336-86FA-702246FF8B58}" type="pres">
      <dgm:prSet presAssocID="{BB4DA3ED-48CA-440B-9EB1-660CEB3E048F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3853C8A7-C434-4951-8CAD-F21CB0F7C604}" type="pres">
      <dgm:prSet presAssocID="{BB4DA3ED-48CA-440B-9EB1-660CEB3E048F}" presName="connTx" presStyleLbl="parChTrans1D2" presStyleIdx="2" presStyleCnt="3"/>
      <dgm:spPr/>
      <dgm:t>
        <a:bodyPr/>
        <a:lstStyle/>
        <a:p>
          <a:endParaRPr lang="fr-FR"/>
        </a:p>
      </dgm:t>
    </dgm:pt>
    <dgm:pt modelId="{3C958277-1327-4C57-B3B1-24ACB0751EF2}" type="pres">
      <dgm:prSet presAssocID="{49135363-7C04-4CA3-BD2C-27FF42F4163A}" presName="root2" presStyleCnt="0"/>
      <dgm:spPr/>
    </dgm:pt>
    <dgm:pt modelId="{C9BE9597-86E9-4AE7-8C7E-AD3FE3F0FC5A}" type="pres">
      <dgm:prSet presAssocID="{49135363-7C04-4CA3-BD2C-27FF42F4163A}" presName="LevelTwoTextNode" presStyleLbl="node2" presStyleIdx="2" presStyleCnt="3" custScaleX="132472" custScaleY="1456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749696-A6E4-4C56-B24E-C617F1950B89}" type="pres">
      <dgm:prSet presAssocID="{49135363-7C04-4CA3-BD2C-27FF42F4163A}" presName="level3hierChild" presStyleCnt="0"/>
      <dgm:spPr/>
    </dgm:pt>
  </dgm:ptLst>
  <dgm:cxnLst>
    <dgm:cxn modelId="{325EBE92-42E0-4F39-A4E4-542832FB6EC1}" srcId="{024B7D7D-FEAB-4E8E-90C0-88D0D9E2EA20}" destId="{721FD6C4-3073-4926-AE6D-2F93E473D6C2}" srcOrd="1" destOrd="0" parTransId="{CAC7A97D-41D4-433C-9F75-BFBA5769FACC}" sibTransId="{F0651B93-62F3-4D25-B66E-CA09833C2C48}"/>
    <dgm:cxn modelId="{5EF9505B-79E8-49E2-A994-B7B4FCF29EAB}" type="presOf" srcId="{CAC7A97D-41D4-433C-9F75-BFBA5769FACC}" destId="{0B38029F-5755-4F07-AE64-3931338DBBA7}" srcOrd="1" destOrd="0" presId="urn:microsoft.com/office/officeart/2008/layout/HorizontalMultiLevelHierarchy"/>
    <dgm:cxn modelId="{4A8D62E5-7977-4C53-AC1A-6E05B0AE0A5A}" type="presOf" srcId="{49135363-7C04-4CA3-BD2C-27FF42F4163A}" destId="{C9BE9597-86E9-4AE7-8C7E-AD3FE3F0FC5A}" srcOrd="0" destOrd="0" presId="urn:microsoft.com/office/officeart/2008/layout/HorizontalMultiLevelHierarchy"/>
    <dgm:cxn modelId="{7BDB7FEE-17F9-4AE6-873D-B1C864AB8ECE}" type="presOf" srcId="{228E77DB-7656-4C40-A388-AFF99E67C876}" destId="{6C68CBB5-AA1A-49DA-973C-53151EF1AEE4}" srcOrd="1" destOrd="0" presId="urn:microsoft.com/office/officeart/2008/layout/HorizontalMultiLevelHierarchy"/>
    <dgm:cxn modelId="{DE62E1FB-7AF9-45AE-BE0D-8785A64EE3D6}" type="presOf" srcId="{024B7D7D-FEAB-4E8E-90C0-88D0D9E2EA20}" destId="{F1BDB446-6D9D-485C-94DC-461566900FAA}" srcOrd="0" destOrd="0" presId="urn:microsoft.com/office/officeart/2008/layout/HorizontalMultiLevelHierarchy"/>
    <dgm:cxn modelId="{31104F71-FA36-4A84-BBAF-1295D4AC3030}" type="presOf" srcId="{35EAB7FC-116D-4750-B938-1EAA039B1D5E}" destId="{1C6EB405-C4A4-4E88-B284-DE7FA3A6A8C2}" srcOrd="0" destOrd="0" presId="urn:microsoft.com/office/officeart/2008/layout/HorizontalMultiLevelHierarchy"/>
    <dgm:cxn modelId="{2226CBCB-7E18-4352-94E2-AB57FBA82F9F}" type="presOf" srcId="{CAC7A97D-41D4-433C-9F75-BFBA5769FACC}" destId="{D3352AA5-AC97-4524-982C-DF5A891C5890}" srcOrd="0" destOrd="0" presId="urn:microsoft.com/office/officeart/2008/layout/HorizontalMultiLevelHierarchy"/>
    <dgm:cxn modelId="{D7A67AF6-5460-4E60-8217-3C1C1B1EE876}" srcId="{024B7D7D-FEAB-4E8E-90C0-88D0D9E2EA20}" destId="{35EAB7FC-116D-4750-B938-1EAA039B1D5E}" srcOrd="0" destOrd="0" parTransId="{228E77DB-7656-4C40-A388-AFF99E67C876}" sibTransId="{C980D92B-3982-4AE1-8A6B-260385617430}"/>
    <dgm:cxn modelId="{5E63DB82-8FE6-461B-9355-6397CC43E446}" srcId="{024B7D7D-FEAB-4E8E-90C0-88D0D9E2EA20}" destId="{49135363-7C04-4CA3-BD2C-27FF42F4163A}" srcOrd="2" destOrd="0" parTransId="{BB4DA3ED-48CA-440B-9EB1-660CEB3E048F}" sibTransId="{552AF72A-F348-4E89-942E-3E0671D6A7D6}"/>
    <dgm:cxn modelId="{EF0AFB24-3921-4328-825D-2BF3246A491C}" type="presOf" srcId="{B9F44A49-50B4-4838-8E40-DDC143D5E360}" destId="{B1CAD7FB-88A0-4629-BBB9-CD6C1A7FBB05}" srcOrd="0" destOrd="0" presId="urn:microsoft.com/office/officeart/2008/layout/HorizontalMultiLevelHierarchy"/>
    <dgm:cxn modelId="{B615844B-9A6A-4E3F-A494-5ABC32C3CDD1}" srcId="{B9F44A49-50B4-4838-8E40-DDC143D5E360}" destId="{024B7D7D-FEAB-4E8E-90C0-88D0D9E2EA20}" srcOrd="0" destOrd="0" parTransId="{2C24CFA9-835B-464E-81C7-A7E55A806936}" sibTransId="{D1CC2345-37EA-4C5E-BD4B-D4F910928E15}"/>
    <dgm:cxn modelId="{932FA8C2-C528-4079-B186-E59FC07F5DFD}" type="presOf" srcId="{228E77DB-7656-4C40-A388-AFF99E67C876}" destId="{4E92143C-FAB7-4B2B-92C6-55806D8661BB}" srcOrd="0" destOrd="0" presId="urn:microsoft.com/office/officeart/2008/layout/HorizontalMultiLevelHierarchy"/>
    <dgm:cxn modelId="{DF1CDB79-B2CC-4D47-8F68-34A0ABB68AD0}" type="presOf" srcId="{BB4DA3ED-48CA-440B-9EB1-660CEB3E048F}" destId="{823A3B39-174A-4336-86FA-702246FF8B58}" srcOrd="0" destOrd="0" presId="urn:microsoft.com/office/officeart/2008/layout/HorizontalMultiLevelHierarchy"/>
    <dgm:cxn modelId="{2ACC2B9C-CEF0-4691-91B2-7DB70804DCC7}" type="presOf" srcId="{721FD6C4-3073-4926-AE6D-2F93E473D6C2}" destId="{25E3E7B0-1250-4D14-8A5E-90B55848B236}" srcOrd="0" destOrd="0" presId="urn:microsoft.com/office/officeart/2008/layout/HorizontalMultiLevelHierarchy"/>
    <dgm:cxn modelId="{9D445A2C-AC33-4AA1-8097-9A8B7AE3A08F}" type="presOf" srcId="{BB4DA3ED-48CA-440B-9EB1-660CEB3E048F}" destId="{3853C8A7-C434-4951-8CAD-F21CB0F7C604}" srcOrd="1" destOrd="0" presId="urn:microsoft.com/office/officeart/2008/layout/HorizontalMultiLevelHierarchy"/>
    <dgm:cxn modelId="{38D60989-156D-4AB6-BDDE-63110F59C16C}" type="presParOf" srcId="{B1CAD7FB-88A0-4629-BBB9-CD6C1A7FBB05}" destId="{C07044F2-3EC6-428A-A0FD-CB743A543B32}" srcOrd="0" destOrd="0" presId="urn:microsoft.com/office/officeart/2008/layout/HorizontalMultiLevelHierarchy"/>
    <dgm:cxn modelId="{B1F38FA0-F2CA-4781-8F44-44A278E5B5AD}" type="presParOf" srcId="{C07044F2-3EC6-428A-A0FD-CB743A543B32}" destId="{F1BDB446-6D9D-485C-94DC-461566900FAA}" srcOrd="0" destOrd="0" presId="urn:microsoft.com/office/officeart/2008/layout/HorizontalMultiLevelHierarchy"/>
    <dgm:cxn modelId="{E1CC4FEA-FC00-4241-A069-49EAECAB6611}" type="presParOf" srcId="{C07044F2-3EC6-428A-A0FD-CB743A543B32}" destId="{7161AF77-62AD-4D9D-8382-F0982BCD56BE}" srcOrd="1" destOrd="0" presId="urn:microsoft.com/office/officeart/2008/layout/HorizontalMultiLevelHierarchy"/>
    <dgm:cxn modelId="{F2034C5A-DEB3-4A3B-B3FC-D316BEB856EB}" type="presParOf" srcId="{7161AF77-62AD-4D9D-8382-F0982BCD56BE}" destId="{4E92143C-FAB7-4B2B-92C6-55806D8661BB}" srcOrd="0" destOrd="0" presId="urn:microsoft.com/office/officeart/2008/layout/HorizontalMultiLevelHierarchy"/>
    <dgm:cxn modelId="{3EC2B5B0-01BA-41CE-BBCB-6DDA9752B020}" type="presParOf" srcId="{4E92143C-FAB7-4B2B-92C6-55806D8661BB}" destId="{6C68CBB5-AA1A-49DA-973C-53151EF1AEE4}" srcOrd="0" destOrd="0" presId="urn:microsoft.com/office/officeart/2008/layout/HorizontalMultiLevelHierarchy"/>
    <dgm:cxn modelId="{DC0318CE-16E6-46E1-9C86-A4E20A37247D}" type="presParOf" srcId="{7161AF77-62AD-4D9D-8382-F0982BCD56BE}" destId="{B2FCF3BD-EDC5-461D-A4CB-B95A7097BD59}" srcOrd="1" destOrd="0" presId="urn:microsoft.com/office/officeart/2008/layout/HorizontalMultiLevelHierarchy"/>
    <dgm:cxn modelId="{EDA1D9CD-61A5-4C2A-92C7-BCF6D5B07AF9}" type="presParOf" srcId="{B2FCF3BD-EDC5-461D-A4CB-B95A7097BD59}" destId="{1C6EB405-C4A4-4E88-B284-DE7FA3A6A8C2}" srcOrd="0" destOrd="0" presId="urn:microsoft.com/office/officeart/2008/layout/HorizontalMultiLevelHierarchy"/>
    <dgm:cxn modelId="{6ABA6337-2AFA-4DB1-B01D-40129F1ABC67}" type="presParOf" srcId="{B2FCF3BD-EDC5-461D-A4CB-B95A7097BD59}" destId="{5585188A-8007-489B-BEE2-414BA7E97F40}" srcOrd="1" destOrd="0" presId="urn:microsoft.com/office/officeart/2008/layout/HorizontalMultiLevelHierarchy"/>
    <dgm:cxn modelId="{FC0C3D2D-E938-4930-9227-1642974843F2}" type="presParOf" srcId="{7161AF77-62AD-4D9D-8382-F0982BCD56BE}" destId="{D3352AA5-AC97-4524-982C-DF5A891C5890}" srcOrd="2" destOrd="0" presId="urn:microsoft.com/office/officeart/2008/layout/HorizontalMultiLevelHierarchy"/>
    <dgm:cxn modelId="{CB4AB997-D785-4EF2-95F6-BBC37974054F}" type="presParOf" srcId="{D3352AA5-AC97-4524-982C-DF5A891C5890}" destId="{0B38029F-5755-4F07-AE64-3931338DBBA7}" srcOrd="0" destOrd="0" presId="urn:microsoft.com/office/officeart/2008/layout/HorizontalMultiLevelHierarchy"/>
    <dgm:cxn modelId="{95274A4D-DEB3-42E4-9511-C1A49782631B}" type="presParOf" srcId="{7161AF77-62AD-4D9D-8382-F0982BCD56BE}" destId="{6AD29925-AD79-437B-A29E-CCD6473D6E76}" srcOrd="3" destOrd="0" presId="urn:microsoft.com/office/officeart/2008/layout/HorizontalMultiLevelHierarchy"/>
    <dgm:cxn modelId="{0A4BB203-BE8D-449C-BE71-026DC97B911F}" type="presParOf" srcId="{6AD29925-AD79-437B-A29E-CCD6473D6E76}" destId="{25E3E7B0-1250-4D14-8A5E-90B55848B236}" srcOrd="0" destOrd="0" presId="urn:microsoft.com/office/officeart/2008/layout/HorizontalMultiLevelHierarchy"/>
    <dgm:cxn modelId="{19345304-02DA-4B84-A084-14E59DEAB310}" type="presParOf" srcId="{6AD29925-AD79-437B-A29E-CCD6473D6E76}" destId="{AFEC684D-DEF9-401D-B83C-ED6354594546}" srcOrd="1" destOrd="0" presId="urn:microsoft.com/office/officeart/2008/layout/HorizontalMultiLevelHierarchy"/>
    <dgm:cxn modelId="{45FDBEFA-E962-4203-A682-00047F12C1AE}" type="presParOf" srcId="{7161AF77-62AD-4D9D-8382-F0982BCD56BE}" destId="{823A3B39-174A-4336-86FA-702246FF8B58}" srcOrd="4" destOrd="0" presId="urn:microsoft.com/office/officeart/2008/layout/HorizontalMultiLevelHierarchy"/>
    <dgm:cxn modelId="{1A34832C-2AD5-4C59-9A7E-8A5B30E29AB2}" type="presParOf" srcId="{823A3B39-174A-4336-86FA-702246FF8B58}" destId="{3853C8A7-C434-4951-8CAD-F21CB0F7C604}" srcOrd="0" destOrd="0" presId="urn:microsoft.com/office/officeart/2008/layout/HorizontalMultiLevelHierarchy"/>
    <dgm:cxn modelId="{1D78C962-D351-48F0-B010-4C95B98CAF0A}" type="presParOf" srcId="{7161AF77-62AD-4D9D-8382-F0982BCD56BE}" destId="{3C958277-1327-4C57-B3B1-24ACB0751EF2}" srcOrd="5" destOrd="0" presId="urn:microsoft.com/office/officeart/2008/layout/HorizontalMultiLevelHierarchy"/>
    <dgm:cxn modelId="{9BA976E8-5257-46B9-AC0A-1C0B430DCBE3}" type="presParOf" srcId="{3C958277-1327-4C57-B3B1-24ACB0751EF2}" destId="{C9BE9597-86E9-4AE7-8C7E-AD3FE3F0FC5A}" srcOrd="0" destOrd="0" presId="urn:microsoft.com/office/officeart/2008/layout/HorizontalMultiLevelHierarchy"/>
    <dgm:cxn modelId="{053A60D7-DA3D-4024-BCBF-8946555FFAC3}" type="presParOf" srcId="{3C958277-1327-4C57-B3B1-24ACB0751EF2}" destId="{0C749696-A6E4-4C56-B24E-C617F1950B8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A3B39-174A-4336-86FA-702246FF8B58}">
      <dsp:nvSpPr>
        <dsp:cNvPr id="0" name=""/>
        <dsp:cNvSpPr/>
      </dsp:nvSpPr>
      <dsp:spPr>
        <a:xfrm>
          <a:off x="2052300" y="3066269"/>
          <a:ext cx="762867" cy="1909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1433" y="0"/>
              </a:lnTo>
              <a:lnTo>
                <a:pt x="381433" y="1909517"/>
              </a:lnTo>
              <a:lnTo>
                <a:pt x="762867" y="1909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2382327" y="3969621"/>
        <a:ext cx="102813" cy="102813"/>
      </dsp:txXfrm>
    </dsp:sp>
    <dsp:sp modelId="{D3352AA5-AC97-4524-982C-DF5A891C5890}">
      <dsp:nvSpPr>
        <dsp:cNvPr id="0" name=""/>
        <dsp:cNvSpPr/>
      </dsp:nvSpPr>
      <dsp:spPr>
        <a:xfrm>
          <a:off x="2052300" y="2808016"/>
          <a:ext cx="663503" cy="258252"/>
        </a:xfrm>
        <a:custGeom>
          <a:avLst/>
          <a:gdLst/>
          <a:ahLst/>
          <a:cxnLst/>
          <a:rect l="0" t="0" r="0" b="0"/>
          <a:pathLst>
            <a:path>
              <a:moveTo>
                <a:pt x="0" y="258252"/>
              </a:moveTo>
              <a:lnTo>
                <a:pt x="331751" y="258252"/>
              </a:lnTo>
              <a:lnTo>
                <a:pt x="331751" y="0"/>
              </a:lnTo>
              <a:lnTo>
                <a:pt x="6635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2366252" y="2919342"/>
        <a:ext cx="35599" cy="35599"/>
      </dsp:txXfrm>
    </dsp:sp>
    <dsp:sp modelId="{4E92143C-FAB7-4B2B-92C6-55806D8661BB}">
      <dsp:nvSpPr>
        <dsp:cNvPr id="0" name=""/>
        <dsp:cNvSpPr/>
      </dsp:nvSpPr>
      <dsp:spPr>
        <a:xfrm>
          <a:off x="2052300" y="852544"/>
          <a:ext cx="698595" cy="2213724"/>
        </a:xfrm>
        <a:custGeom>
          <a:avLst/>
          <a:gdLst/>
          <a:ahLst/>
          <a:cxnLst/>
          <a:rect l="0" t="0" r="0" b="0"/>
          <a:pathLst>
            <a:path>
              <a:moveTo>
                <a:pt x="0" y="2213724"/>
              </a:moveTo>
              <a:lnTo>
                <a:pt x="349297" y="2213724"/>
              </a:lnTo>
              <a:lnTo>
                <a:pt x="349297" y="0"/>
              </a:lnTo>
              <a:lnTo>
                <a:pt x="6985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2343565" y="1901373"/>
        <a:ext cx="116066" cy="116066"/>
      </dsp:txXfrm>
    </dsp:sp>
    <dsp:sp modelId="{F1BDB446-6D9D-485C-94DC-461566900FAA}">
      <dsp:nvSpPr>
        <dsp:cNvPr id="0" name=""/>
        <dsp:cNvSpPr/>
      </dsp:nvSpPr>
      <dsp:spPr>
        <a:xfrm rot="16200000">
          <a:off x="-1589436" y="2484815"/>
          <a:ext cx="6120566" cy="1162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Cadre de contrôle et d’évaluation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Indicateurs clés de performance</a:t>
          </a:r>
          <a:endParaRPr lang="fr-FR" sz="2000" b="1" kern="1200" dirty="0"/>
        </a:p>
      </dsp:txBody>
      <dsp:txXfrm>
        <a:off x="-1589436" y="2484815"/>
        <a:ext cx="6120566" cy="1162907"/>
      </dsp:txXfrm>
    </dsp:sp>
    <dsp:sp modelId="{1C6EB405-C4A4-4E88-B284-DE7FA3A6A8C2}">
      <dsp:nvSpPr>
        <dsp:cNvPr id="0" name=""/>
        <dsp:cNvSpPr/>
      </dsp:nvSpPr>
      <dsp:spPr>
        <a:xfrm>
          <a:off x="2750896" y="0"/>
          <a:ext cx="5045032" cy="1705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u="sng" kern="1200" dirty="0" smtClean="0"/>
            <a:t>Résultat général 1</a:t>
          </a:r>
          <a:r>
            <a:rPr lang="fr-CA" sz="1400" b="1" kern="1200" dirty="0" smtClean="0"/>
            <a:t>: </a:t>
          </a:r>
          <a:r>
            <a:rPr lang="fr-CA" sz="1400" b="1" i="1" kern="1200" dirty="0" smtClean="0"/>
            <a:t>Surveillance et de la mise en œuvre des initiatives d'intégrité conformément à la Déclaration d'Arusha révisée améliorée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Nombre de domaines de la Déclaration d'Arusha révisée pour lesquels des progrès sont suivis dans un plan d'action en matière d'intégrité ,</a:t>
          </a:r>
          <a:endParaRPr lang="fr-FR" sz="1200" kern="1200" dirty="0"/>
        </a:p>
      </dsp:txBody>
      <dsp:txXfrm>
        <a:off x="2750896" y="0"/>
        <a:ext cx="5045032" cy="1705089"/>
      </dsp:txXfrm>
    </dsp:sp>
    <dsp:sp modelId="{25E3E7B0-1250-4D14-8A5E-90B55848B236}">
      <dsp:nvSpPr>
        <dsp:cNvPr id="0" name=""/>
        <dsp:cNvSpPr/>
      </dsp:nvSpPr>
      <dsp:spPr>
        <a:xfrm>
          <a:off x="2715804" y="2041770"/>
          <a:ext cx="5098738" cy="1532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u="sng" kern="1200" dirty="0" smtClean="0">
              <a:effectLst/>
            </a:rPr>
            <a:t>Résultat spécifique 2</a:t>
          </a:r>
          <a:r>
            <a:rPr lang="fr-CA" sz="1400" b="1" kern="1200" dirty="0" smtClean="0">
              <a:effectLst/>
            </a:rPr>
            <a:t> </a:t>
          </a:r>
          <a:r>
            <a:rPr lang="fr-FR" sz="1400" b="1" kern="1200" dirty="0" smtClean="0">
              <a:effectLst/>
            </a:rPr>
            <a:t>Fonction de contrôle interne renforcée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Nombre de mesures menées conjointement avec l’autorité nationale en matière d'éducation, de prévention et de lutte contre la corruption menées,</a:t>
          </a:r>
          <a:endParaRPr lang="fr-FR" sz="1200" kern="1200" dirty="0"/>
        </a:p>
      </dsp:txBody>
      <dsp:txXfrm>
        <a:off x="2715804" y="2041770"/>
        <a:ext cx="5098738" cy="1532491"/>
      </dsp:txXfrm>
    </dsp:sp>
    <dsp:sp modelId="{C9BE9597-86E9-4AE7-8C7E-AD3FE3F0FC5A}">
      <dsp:nvSpPr>
        <dsp:cNvPr id="0" name=""/>
        <dsp:cNvSpPr/>
      </dsp:nvSpPr>
      <dsp:spPr>
        <a:xfrm>
          <a:off x="2815168" y="4128759"/>
          <a:ext cx="5052928" cy="1694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u="sng" kern="1200" dirty="0" smtClean="0">
              <a:effectLst/>
            </a:rPr>
            <a:t>Résultat spécifique 3</a:t>
          </a:r>
          <a:endParaRPr lang="fr-FR" sz="1400" b="1" kern="1200" dirty="0" smtClean="0">
            <a:effectLst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effectLst/>
            </a:rPr>
            <a:t>confiance mutuelle et coopération entre le secteur privé et les douanes améliorées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% * Perception des répondants du secteur privé sur le niveau de corruption et d'intégrité dans les douanes améliorée par rapport au niveau de référence ,</a:t>
          </a:r>
          <a:endParaRPr lang="fr-FR" sz="1200" kern="1200" dirty="0"/>
        </a:p>
      </dsp:txBody>
      <dsp:txXfrm>
        <a:off x="2815168" y="4128759"/>
        <a:ext cx="5052928" cy="1694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AB721-E259-4025-941C-42951A4843A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72971-8D2E-4527-8364-F9CA7DDB0E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4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EAB6-3FD6-4F5D-B23A-EABE9BE58E82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FA04-2501-4DCC-8AB5-FF7F0F516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89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EAB6-3FD6-4F5D-B23A-EABE9BE58E82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FA04-2501-4DCC-8AB5-FF7F0F516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12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EAB6-3FD6-4F5D-B23A-EABE9BE58E82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FA04-2501-4DCC-8AB5-FF7F0F516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26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CO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02F8-B327-DC43-AF19-E6A6E921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66584"/>
            <a:ext cx="9512300" cy="906587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FA41BA-01B0-AF4A-9795-0C4040DD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39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6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EAB6-3FD6-4F5D-B23A-EABE9BE58E82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FA04-2501-4DCC-8AB5-FF7F0F516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31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EAB6-3FD6-4F5D-B23A-EABE9BE58E82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FA04-2501-4DCC-8AB5-FF7F0F516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81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EAB6-3FD6-4F5D-B23A-EABE9BE58E82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FA04-2501-4DCC-8AB5-FF7F0F516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76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EAB6-3FD6-4F5D-B23A-EABE9BE58E82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FA04-2501-4DCC-8AB5-FF7F0F516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1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EAB6-3FD6-4F5D-B23A-EABE9BE58E82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FA04-2501-4DCC-8AB5-FF7F0F516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EAB6-3FD6-4F5D-B23A-EABE9BE58E82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FA04-2501-4DCC-8AB5-FF7F0F516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28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EAB6-3FD6-4F5D-B23A-EABE9BE58E82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FA04-2501-4DCC-8AB5-FF7F0F516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59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EAB6-3FD6-4F5D-B23A-EABE9BE58E82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FA04-2501-4DCC-8AB5-FF7F0F516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49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DEAB6-3FD6-4F5D-B23A-EABE9BE58E82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FA04-2501-4DCC-8AB5-FF7F0F516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82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coomd.org/fr/topics/capacity-building/activities-and-programmes/cooperation-programmes/acip-programme.asp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be/url?sa=i&amp;rct=j&amp;q=&amp;esrc=s&amp;source=images&amp;cd=&amp;cad=rja&amp;uact=8&amp;ved=0ahUKEwiNzsD73I3WAhWRbVAKHaC8APcQjRwIBw&amp;url=http://clikc.wcoomd.org/course/view.php?id%3D617&amp;psig=AFQjCNFeXlD7p-um6eVLfaQ-9_rjxlMhZQ&amp;ust=15046899345001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261871"/>
            <a:ext cx="9144000" cy="202082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sz="2700" b="1" dirty="0" smtClean="0">
                <a:latin typeface="+mn-lt"/>
                <a:cs typeface="Arial" panose="020B0604020202020204" pitchFamily="34" charset="0"/>
              </a:rPr>
              <a:t>Initiatives de l’OMD en matière de lutte contre la corruption </a:t>
            </a:r>
            <a:br>
              <a:rPr lang="fr-FR" sz="2700" b="1" dirty="0" smtClean="0">
                <a:latin typeface="+mn-lt"/>
                <a:cs typeface="Arial" panose="020B0604020202020204" pitchFamily="34" charset="0"/>
              </a:rPr>
            </a:br>
            <a:r>
              <a:rPr lang="fr-FR" sz="2700" b="1" dirty="0" smtClean="0">
                <a:latin typeface="+mn-lt"/>
                <a:cs typeface="Arial" panose="020B0604020202020204" pitchFamily="34" charset="0"/>
              </a:rPr>
              <a:t>et de promotion de l’intégrité </a:t>
            </a:r>
            <a:r>
              <a:rPr lang="fr-FR" sz="3100" dirty="0">
                <a:latin typeface="+mn-lt"/>
                <a:cs typeface="Arial" panose="020B0604020202020204" pitchFamily="34" charset="0"/>
              </a:rPr>
              <a:t/>
            </a:r>
            <a:br>
              <a:rPr lang="fr-FR" sz="3100" dirty="0">
                <a:latin typeface="+mn-lt"/>
                <a:cs typeface="Arial" panose="020B0604020202020204" pitchFamily="34" charset="0"/>
              </a:rPr>
            </a:br>
            <a:r>
              <a:rPr lang="fr-FR" sz="31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fr-FR" sz="3100" dirty="0" smtClean="0">
                <a:latin typeface="+mn-lt"/>
                <a:cs typeface="Arial" panose="020B0604020202020204" pitchFamily="34" charset="0"/>
              </a:rPr>
            </a:br>
            <a:r>
              <a:rPr lang="fr-FR" sz="3100" b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Programme </a:t>
            </a:r>
            <a:r>
              <a:rPr lang="fr-FR" sz="31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A-CPI</a:t>
            </a:r>
            <a:r>
              <a:rPr lang="fr-FR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fr-FR" b="1" dirty="0" smtClean="0"/>
              <a:t>26</a:t>
            </a:r>
            <a:r>
              <a:rPr lang="fr-FR" b="1" baseline="30000" dirty="0" smtClean="0"/>
              <a:t>ème</a:t>
            </a:r>
            <a:r>
              <a:rPr lang="fr-FR" b="1" dirty="0" smtClean="0"/>
              <a:t>  </a:t>
            </a:r>
            <a:r>
              <a:rPr lang="fr-FR" b="1" dirty="0"/>
              <a:t>Conférence des Directeurs Généraux des Douanes </a:t>
            </a:r>
            <a:endParaRPr lang="fr-FR" b="1" dirty="0" smtClean="0"/>
          </a:p>
          <a:p>
            <a:r>
              <a:rPr lang="fr-FR" b="1" dirty="0" smtClean="0"/>
              <a:t>de </a:t>
            </a:r>
            <a:r>
              <a:rPr lang="fr-FR" b="1" dirty="0"/>
              <a:t>la Région de l’Organisation Mondiale des Douanes </a:t>
            </a:r>
            <a:endParaRPr lang="fr-FR" b="1" dirty="0" smtClean="0"/>
          </a:p>
          <a:p>
            <a:r>
              <a:rPr lang="fr-FR" b="1" dirty="0" smtClean="0"/>
              <a:t>pour </a:t>
            </a:r>
            <a:r>
              <a:rPr lang="fr-FR" b="1" dirty="0"/>
              <a:t>l’Afrique Occidentale et Centrale </a:t>
            </a:r>
            <a:endParaRPr lang="en-US" b="1" dirty="0"/>
          </a:p>
          <a:p>
            <a:r>
              <a:rPr lang="fr-FR" b="1" dirty="0"/>
              <a:t>28 -29 avril 2021</a:t>
            </a:r>
            <a:endParaRPr lang="en-US" b="1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60" y="158290"/>
            <a:ext cx="4354079" cy="6120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3039" y="6165668"/>
            <a:ext cx="344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Présenté par Abdel Kader SANGHO</a:t>
            </a:r>
          </a:p>
          <a:p>
            <a:r>
              <a:rPr lang="fr-FR" dirty="0" smtClean="0"/>
              <a:t>Directeur du BRRC-AOC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3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IV. LES 3 PRINCIPES Du PROGRAMME A-CPI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/>
              <a:t>OPPORTUNITÉS D’ACTIONS AFIN D’OBTENIR DES RÉSULTATS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fr-FR" sz="3600" dirty="0"/>
          </a:p>
        </p:txBody>
      </p:sp>
      <p:sp>
        <p:nvSpPr>
          <p:cNvPr id="5" name="Rectangle 4"/>
          <p:cNvSpPr/>
          <p:nvPr/>
        </p:nvSpPr>
        <p:spPr>
          <a:xfrm>
            <a:off x="5699613" y="1909661"/>
            <a:ext cx="5654187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Synergie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avec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d’autres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initiatives</a:t>
            </a:r>
          </a:p>
          <a:p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</a:t>
            </a:r>
            <a:r>
              <a:rPr lang="en-CA" i="1" dirty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echnique </a:t>
            </a:r>
            <a:r>
              <a:rPr lang="en-CA" i="1" dirty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renforcement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dirty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CA" i="1" dirty="0" err="1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apacités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initiatives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faisant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promotion de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l’intégrit</a:t>
            </a:r>
            <a:r>
              <a:rPr lang="en-CA" i="1" dirty="0" err="1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s’attaquant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la corruption.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530132"/>
            <a:ext cx="5251704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Action collective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Augmenter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l’utilisation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normes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CA" b="1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 </a:t>
            </a:r>
            <a:r>
              <a:rPr lang="en-CA" b="1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multipartites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ainsi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les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partenariats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public-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privé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lutter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corruption et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promouvoir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</a:t>
            </a:r>
            <a:r>
              <a:rPr lang="en-CA" i="1" dirty="0" err="1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grité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1" dirty="0">
              <a:solidFill>
                <a:srgbClr val="007B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4970" y="5244239"/>
            <a:ext cx="674883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Mesure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performance &amp;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nalyse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Augmenter la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</a:t>
            </a:r>
            <a:r>
              <a:rPr lang="en-CA" i="1" dirty="0" err="1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dirty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recueillir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analyser/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CA" b="1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en-CA" b="1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quantifiables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la performance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soutenir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lutte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corruption et la promotion de 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</a:t>
            </a:r>
            <a:r>
              <a:rPr lang="en-CA" i="1" dirty="0" err="1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CA" i="1" dirty="0" err="1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grité</a:t>
            </a:r>
            <a:r>
              <a:rPr lang="en-CA" i="1" dirty="0" smtClean="0">
                <a:solidFill>
                  <a:srgbClr val="007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1" dirty="0">
              <a:solidFill>
                <a:srgbClr val="007B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7136" y="2240280"/>
            <a:ext cx="62179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5496" y="4084130"/>
            <a:ext cx="62179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8060" y="5659737"/>
            <a:ext cx="62179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073" y="6572567"/>
            <a:ext cx="1408943" cy="2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dirty="0" smtClean="0"/>
              <a:t>V. APPROCHE AXÉE SUR LES 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A-CPI repose sur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méthode de gestion axée sur les résultats propres aux douanes :</a:t>
            </a:r>
          </a:p>
          <a:p>
            <a:pPr marL="0" indent="0">
              <a:buNone/>
            </a:pPr>
            <a:r>
              <a:rPr lang="fr-FR" sz="2400" b="1" i="1" dirty="0" smtClean="0">
                <a:solidFill>
                  <a:schemeClr val="accent5"/>
                </a:solidFill>
              </a:rPr>
              <a:t>Évaluation qualitative :</a:t>
            </a:r>
            <a:endParaRPr lang="fr-FR" sz="2400" b="1" i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FR" sz="2400" dirty="0"/>
              <a:t>Utilisation du </a:t>
            </a:r>
            <a:r>
              <a:rPr lang="fr-FR" sz="2400" b="1" dirty="0"/>
              <a:t>Guide pour le développement de l’éthique </a:t>
            </a:r>
            <a:r>
              <a:rPr lang="fr-FR" sz="2400" dirty="0"/>
              <a:t>(GDE) de l'OMD</a:t>
            </a:r>
          </a:p>
          <a:p>
            <a:pPr marL="0" indent="0">
              <a:buNone/>
            </a:pPr>
            <a:r>
              <a:rPr lang="fr-FR" sz="2400" b="1" dirty="0"/>
              <a:t>Évaluations facilitées </a:t>
            </a:r>
            <a:r>
              <a:rPr lang="fr-FR" sz="2400" dirty="0"/>
              <a:t>et </a:t>
            </a:r>
            <a:r>
              <a:rPr lang="fr-FR" sz="2400" b="1" dirty="0"/>
              <a:t>missions exploratoires </a:t>
            </a:r>
          </a:p>
          <a:p>
            <a:pPr marL="0" indent="0">
              <a:buNone/>
            </a:pPr>
            <a:r>
              <a:rPr lang="fr-FR" sz="2400" b="1" dirty="0" smtClean="0"/>
              <a:t>Fondées </a:t>
            </a:r>
            <a:r>
              <a:rPr lang="fr-FR" sz="2400" b="1" dirty="0"/>
              <a:t>sur des preuves</a:t>
            </a:r>
          </a:p>
          <a:p>
            <a:pPr marL="0" indent="0">
              <a:buNone/>
            </a:pPr>
            <a:r>
              <a:rPr lang="fr-FR" sz="2400" b="1" i="1" dirty="0">
                <a:solidFill>
                  <a:schemeClr val="accent5"/>
                </a:solidFill>
              </a:rPr>
              <a:t>Analyse quantitative:</a:t>
            </a:r>
          </a:p>
          <a:p>
            <a:pPr marL="0" indent="0">
              <a:buNone/>
            </a:pPr>
            <a:r>
              <a:rPr lang="fr-FR" sz="2400" b="1" dirty="0"/>
              <a:t>Sondage </a:t>
            </a:r>
            <a:r>
              <a:rPr lang="fr-FR" sz="2400" b="1" dirty="0" smtClean="0"/>
              <a:t>sur </a:t>
            </a:r>
            <a:r>
              <a:rPr lang="fr-FR" sz="2400" b="1" dirty="0"/>
              <a:t>la perception </a:t>
            </a:r>
            <a:endParaRPr lang="fr-FR" sz="2400" b="1" dirty="0" smtClean="0"/>
          </a:p>
          <a:p>
            <a:pPr marL="0" indent="0">
              <a:buNone/>
            </a:pPr>
            <a:r>
              <a:rPr lang="fr-FR" sz="2400" b="1" dirty="0" smtClean="0"/>
              <a:t>de </a:t>
            </a:r>
            <a:r>
              <a:rPr lang="fr-FR" sz="2400" b="1" dirty="0"/>
              <a:t>l'intégrité des douanes (SPID)</a:t>
            </a:r>
            <a:endParaRPr lang="fr-BE" sz="2400" b="1" dirty="0"/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10" y="4540562"/>
            <a:ext cx="2652806" cy="137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96" y="4540562"/>
            <a:ext cx="2106168" cy="147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69" y="6311900"/>
            <a:ext cx="2801880" cy="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69" y="6321044"/>
            <a:ext cx="2801880" cy="426926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E7711D35-E93D-FC4B-99EC-9FFD82C22C7F}"/>
              </a:ext>
            </a:extLst>
          </p:cNvPr>
          <p:cNvSpPr txBox="1">
            <a:spLocks/>
          </p:cNvSpPr>
          <p:nvPr/>
        </p:nvSpPr>
        <p:spPr>
          <a:xfrm>
            <a:off x="842772" y="245868"/>
            <a:ext cx="10468355" cy="489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885950" algn="l"/>
              </a:tabLst>
            </a:pPr>
            <a:r>
              <a:rPr lang="fr-FR" sz="2500" b="1" dirty="0" smtClean="0"/>
              <a:t>Programme A-CPI de l’OMD : exemples d’activités et d’outils mis en place</a:t>
            </a:r>
            <a:endParaRPr lang="en-US" sz="2500" b="1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8900A9B-A1A4-754F-AF5C-CD9D28EBD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772" y="1154321"/>
            <a:ext cx="7886700" cy="2724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6400" b="1" dirty="0">
                <a:solidFill>
                  <a:schemeClr val="tx1"/>
                </a:solidFill>
              </a:rPr>
              <a:t>Activités principales :</a:t>
            </a:r>
          </a:p>
          <a:p>
            <a:pPr marL="0" indent="0">
              <a:buNone/>
            </a:pPr>
            <a:endParaRPr lang="fr-FR" sz="3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300" dirty="0"/>
          </a:p>
          <a:p>
            <a:pPr marL="0" indent="0">
              <a:buNone/>
            </a:pPr>
            <a:endParaRPr lang="fr-FR" sz="6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6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6400" dirty="0"/>
              <a:t>.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02851"/>
              </p:ext>
            </p:extLst>
          </p:nvPr>
        </p:nvGraphicFramePr>
        <p:xfrm>
          <a:off x="842772" y="1469310"/>
          <a:ext cx="11108435" cy="384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2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514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2"/>
                          </a:solidFill>
                        </a:rPr>
                        <a:t>Communication à distance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7F0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chemeClr val="tx2"/>
                          </a:solidFill>
                        </a:rPr>
                        <a:t>Messages, documents, lettres, comptes rendus</a:t>
                      </a:r>
                      <a:r>
                        <a:rPr lang="fr-FR" sz="1300" b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fr-FR" sz="1300" b="1" dirty="0" smtClean="0">
                          <a:solidFill>
                            <a:schemeClr val="tx2"/>
                          </a:solidFill>
                        </a:rPr>
                        <a:t>flash informations, </a:t>
                      </a:r>
                      <a:r>
                        <a:rPr lang="fr-FR" sz="1300" b="0" dirty="0" smtClean="0">
                          <a:solidFill>
                            <a:schemeClr val="tx2"/>
                          </a:solidFill>
                        </a:rPr>
                        <a:t>partage de la </a:t>
                      </a:r>
                      <a:r>
                        <a:rPr lang="fr-FR" sz="1300" b="1" dirty="0" smtClean="0">
                          <a:solidFill>
                            <a:schemeClr val="tx2"/>
                          </a:solidFill>
                        </a:rPr>
                        <a:t>trousse d’activités à distance A-CPI</a:t>
                      </a:r>
                      <a:r>
                        <a:rPr lang="fr-FR" sz="1300" b="0" dirty="0" smtClean="0">
                          <a:solidFill>
                            <a:schemeClr val="tx2"/>
                          </a:solidFill>
                        </a:rPr>
                        <a:t>,</a:t>
                      </a:r>
                      <a:r>
                        <a:rPr lang="fr-FR" sz="13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1300" b="1" baseline="0" dirty="0" smtClean="0">
                          <a:solidFill>
                            <a:schemeClr val="tx2"/>
                          </a:solidFill>
                        </a:rPr>
                        <a:t>articles</a:t>
                      </a:r>
                      <a:r>
                        <a:rPr lang="fr-FR" sz="1300" b="0" baseline="0" dirty="0" smtClean="0">
                          <a:solidFill>
                            <a:schemeClr val="tx2"/>
                          </a:solidFill>
                        </a:rPr>
                        <a:t> publiés sur le site internet de l’OMD et des administrations partenaires.</a:t>
                      </a:r>
                      <a:endParaRPr lang="en-US" sz="13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7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141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2"/>
                          </a:solidFill>
                        </a:rPr>
                        <a:t>Séance de travail à distance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chemeClr val="tx2"/>
                          </a:solidFill>
                        </a:rPr>
                        <a:t>Rencontres préparatoires</a:t>
                      </a:r>
                      <a:r>
                        <a:rPr lang="fr-FR" sz="1300" b="1" baseline="0" dirty="0" smtClean="0">
                          <a:solidFill>
                            <a:schemeClr val="tx2"/>
                          </a:solidFill>
                        </a:rPr>
                        <a:t> à la phase de cadrage </a:t>
                      </a:r>
                      <a:r>
                        <a:rPr lang="fr-FR" sz="1300" baseline="0" dirty="0" smtClean="0">
                          <a:solidFill>
                            <a:schemeClr val="tx2"/>
                          </a:solidFill>
                        </a:rPr>
                        <a:t>et à la </a:t>
                      </a:r>
                      <a:r>
                        <a:rPr lang="fr-FR" sz="1300" b="1" baseline="0" dirty="0" smtClean="0">
                          <a:solidFill>
                            <a:schemeClr val="tx2"/>
                          </a:solidFill>
                        </a:rPr>
                        <a:t>mise en place des activités</a:t>
                      </a:r>
                      <a:r>
                        <a:rPr lang="fr-FR" sz="1300" baseline="0" dirty="0" smtClean="0">
                          <a:solidFill>
                            <a:schemeClr val="tx2"/>
                          </a:solidFill>
                        </a:rPr>
                        <a:t> avec les </a:t>
                      </a:r>
                      <a:r>
                        <a:rPr lang="fr-FR" sz="1300" b="1" baseline="0" dirty="0" smtClean="0">
                          <a:solidFill>
                            <a:schemeClr val="tx2"/>
                          </a:solidFill>
                        </a:rPr>
                        <a:t>Points Contacts A-CPI </a:t>
                      </a:r>
                      <a:r>
                        <a:rPr lang="fr-FR" sz="1300" baseline="0" dirty="0" smtClean="0">
                          <a:solidFill>
                            <a:schemeClr val="tx2"/>
                          </a:solidFill>
                        </a:rPr>
                        <a:t>et les </a:t>
                      </a:r>
                      <a:r>
                        <a:rPr lang="fr-FR" sz="1300" b="1" baseline="0" dirty="0" smtClean="0">
                          <a:solidFill>
                            <a:schemeClr val="tx2"/>
                          </a:solidFill>
                        </a:rPr>
                        <a:t>Experts A-CPI de l’OMD</a:t>
                      </a:r>
                      <a:r>
                        <a:rPr lang="fr-FR" sz="1300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2"/>
                          </a:solidFill>
                        </a:rPr>
                        <a:t>Réunions et séminaires</a:t>
                      </a:r>
                    </a:p>
                  </a:txBody>
                  <a:tcPr>
                    <a:solidFill>
                      <a:srgbClr val="E7F0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chemeClr val="tx2"/>
                          </a:solidFill>
                        </a:rPr>
                        <a:t>Entretiens stratégiques</a:t>
                      </a:r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,</a:t>
                      </a:r>
                      <a:r>
                        <a:rPr lang="fr-FR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1300" b="1" baseline="0" dirty="0" smtClean="0">
                          <a:solidFill>
                            <a:schemeClr val="tx2"/>
                          </a:solidFill>
                        </a:rPr>
                        <a:t>réunions des contributeurs internes et externes</a:t>
                      </a:r>
                      <a:r>
                        <a:rPr lang="fr-FR" sz="1300" baseline="0" dirty="0" smtClean="0">
                          <a:solidFill>
                            <a:schemeClr val="tx2"/>
                          </a:solidFill>
                        </a:rPr>
                        <a:t>, réunions de validation du DIP, réunions de préparation et de suivi du SPID.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2"/>
                          </a:solidFill>
                        </a:rPr>
                        <a:t>Evénements virtuels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Comité de Renforcement de Capacités de l’OMD, Sous-comité sur l’éthique, Atelier virtuel multirégional sur la mesure de la performance organisationnelle,</a:t>
                      </a:r>
                      <a:r>
                        <a:rPr lang="fr-FR" sz="1300" baseline="0" dirty="0" smtClean="0">
                          <a:solidFill>
                            <a:schemeClr val="tx2"/>
                          </a:solidFill>
                        </a:rPr>
                        <a:t> Journée internationale anti-corruption, Journée internationale de la douane, Réunion des Coordonnateurs, Conférences thématiques à distance.</a:t>
                      </a:r>
                      <a:endParaRPr lang="en-US" sz="13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5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2"/>
                          </a:solidFill>
                        </a:rPr>
                        <a:t>Activités de renforcement de capacités à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</a:t>
                      </a:r>
                      <a:r>
                        <a:rPr lang="en-US" sz="1300" b="1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formation </a:t>
                      </a:r>
                      <a:r>
                        <a:rPr lang="en-US" sz="1300" b="1" kern="1200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virtuels</a:t>
                      </a:r>
                      <a:r>
                        <a:rPr lang="en-US" sz="1300" b="1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30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Contrôle</a:t>
                      </a:r>
                      <a:r>
                        <a:rPr lang="en-US" sz="13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 : Ghana ; Engagement des Parties </a:t>
                      </a:r>
                      <a:r>
                        <a:rPr lang="en-US" sz="130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prenantes</a:t>
                      </a:r>
                      <a:r>
                        <a:rPr lang="en-US" sz="13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130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Ethiopie</a:t>
                      </a:r>
                      <a:r>
                        <a:rPr lang="en-US" sz="13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Sierra Leone,</a:t>
                      </a:r>
                      <a:r>
                        <a:rPr lang="en-US" sz="130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Tanzanie</a:t>
                      </a:r>
                      <a:r>
                        <a:rPr lang="en-US" sz="13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Mali ; </a:t>
                      </a:r>
                      <a:r>
                        <a:rPr lang="en-US" sz="130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Construire</a:t>
                      </a:r>
                      <a:r>
                        <a:rPr lang="en-US" sz="13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US" sz="13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culture de </a:t>
                      </a:r>
                      <a:r>
                        <a:rPr lang="en-US" sz="130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l’intégrité</a:t>
                      </a:r>
                      <a:r>
                        <a:rPr lang="en-US" sz="13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Liberia ; </a:t>
                      </a:r>
                      <a:r>
                        <a:rPr lang="en-US" sz="130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Réseau</a:t>
                      </a:r>
                      <a:r>
                        <a:rPr lang="en-US" sz="13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US" sz="130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Prochaine</a:t>
                      </a:r>
                      <a:r>
                        <a:rPr lang="en-US" sz="130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Génération</a:t>
                      </a:r>
                      <a:r>
                        <a:rPr lang="en-US" sz="130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30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Tunisie</a:t>
                      </a:r>
                      <a:r>
                        <a:rPr lang="en-US" sz="13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chemeClr val="tx2"/>
                          </a:solidFill>
                        </a:rPr>
                        <a:t>Programme d’activités à venir dès 2021 </a:t>
                      </a:r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pour les administrations partenaires A-CIP 6 dont le Burkina Faso, la Côte d’Ivoire et le Niger.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Développement</a:t>
                      </a:r>
                      <a:r>
                        <a:rPr lang="fr-FR" sz="1300" baseline="0" dirty="0" smtClean="0">
                          <a:solidFill>
                            <a:schemeClr val="tx2"/>
                          </a:solidFill>
                        </a:rPr>
                        <a:t> et maintenance du </a:t>
                      </a:r>
                      <a:r>
                        <a:rPr lang="fr-FR" sz="1300" b="1" baseline="0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fr-FR" sz="1300" b="1" dirty="0" smtClean="0">
                          <a:solidFill>
                            <a:schemeClr val="tx2"/>
                          </a:solidFill>
                        </a:rPr>
                        <a:t>odule</a:t>
                      </a:r>
                      <a:r>
                        <a:rPr lang="fr-FR" sz="1300" b="1" baseline="0" dirty="0" smtClean="0">
                          <a:solidFill>
                            <a:schemeClr val="tx2"/>
                          </a:solidFill>
                        </a:rPr>
                        <a:t> de formation  Intégrité sur la plateforme Click!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300" b="1" baseline="0" dirty="0" err="1" smtClean="0">
                          <a:solidFill>
                            <a:schemeClr val="tx2"/>
                          </a:solidFill>
                        </a:rPr>
                        <a:t>Websérie</a:t>
                      </a:r>
                      <a:r>
                        <a:rPr lang="fr-FR" sz="1300" b="1" baseline="0" dirty="0" smtClean="0">
                          <a:solidFill>
                            <a:schemeClr val="tx2"/>
                          </a:solidFill>
                        </a:rPr>
                        <a:t> sur le thème de la lutte anti-corruption et de la promotion de l’intégrité</a:t>
                      </a:r>
                      <a:r>
                        <a:rPr lang="fr-FR" sz="1300" baseline="0" dirty="0" smtClean="0">
                          <a:solidFill>
                            <a:schemeClr val="tx2"/>
                          </a:solidFill>
                        </a:rPr>
                        <a:t> (8 épisodes en ligne)</a:t>
                      </a:r>
                      <a:endParaRPr lang="fr-FR" sz="13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42773" y="5389614"/>
            <a:ext cx="788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Outils de travail à distance : </a:t>
            </a:r>
          </a:p>
          <a:p>
            <a:r>
              <a:rPr lang="fr-FR" sz="1400" dirty="0">
                <a:solidFill>
                  <a:schemeClr val="tx2"/>
                </a:solidFill>
              </a:rPr>
              <a:t>- Documents et données partagées sous format Microsoft Office (documents Word, PPT, etc.)</a:t>
            </a:r>
          </a:p>
          <a:p>
            <a:r>
              <a:rPr lang="fr-FR" sz="1400" dirty="0">
                <a:solidFill>
                  <a:schemeClr val="tx2"/>
                </a:solidFill>
              </a:rPr>
              <a:t>- Messagerie électronique, téléphone, WhatsApp, MS Teams, Zoom, KUDO.</a:t>
            </a:r>
          </a:p>
          <a:p>
            <a:r>
              <a:rPr lang="fr-FR" sz="1400" dirty="0">
                <a:solidFill>
                  <a:schemeClr val="tx2"/>
                </a:solidFill>
              </a:rPr>
              <a:t>- Trousse d’activités A-CPI pour la phase de cadrage l’évaluation à distance</a:t>
            </a:r>
            <a:r>
              <a:rPr lang="fr-FR" sz="1400" dirty="0"/>
              <a:t>.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2097786" y="680815"/>
            <a:ext cx="7478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>
                <a:solidFill>
                  <a:schemeClr val="accent5"/>
                </a:solidFill>
              </a:rPr>
              <a:t>« Souple sur les moyens, ferme sur les objectifs »</a:t>
            </a:r>
          </a:p>
        </p:txBody>
      </p:sp>
    </p:spTree>
    <p:extLst>
      <p:ext uri="{BB962C8B-B14F-4D97-AF65-F5344CB8AC3E}">
        <p14:creationId xmlns:p14="http://schemas.microsoft.com/office/powerpoint/2010/main" val="11733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60645"/>
              </p:ext>
            </p:extLst>
          </p:nvPr>
        </p:nvGraphicFramePr>
        <p:xfrm>
          <a:off x="1481070" y="1390918"/>
          <a:ext cx="9388699" cy="4874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1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46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979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19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430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u="none" strike="noStrike">
                          <a:effectLst/>
                        </a:rPr>
                        <a:t> </a:t>
                      </a:r>
                      <a:endParaRPr lang="fr-FR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u="sng">
                          <a:effectLst/>
                        </a:rPr>
                        <a:t>Résultat général 1</a:t>
                      </a:r>
                      <a:endParaRPr lang="fr-FR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Surveillance et de la mise en œuvre des initiatives d'intégrité conformément à la Déclaration d'Arusha révisée améliorée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u="none" strike="noStrike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u="sng" dirty="0">
                          <a:effectLst/>
                        </a:rPr>
                        <a:t>Résultat spécifique 2</a:t>
                      </a:r>
                      <a:r>
                        <a:rPr lang="fr-CA" sz="1400" dirty="0">
                          <a:effectLst/>
                        </a:rPr>
                        <a:t> </a:t>
                      </a:r>
                      <a:r>
                        <a:rPr lang="fr-FR" sz="1400" dirty="0">
                          <a:effectLst/>
                        </a:rPr>
                        <a:t>Fonction de contrôle interne renforcée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effectLst/>
                        </a:rPr>
                        <a:t>Résultat spécifique 3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effectLst/>
                        </a:rPr>
                        <a:t>C</a:t>
                      </a:r>
                      <a:r>
                        <a:rPr lang="fr-FR" sz="1400" dirty="0" err="1" smtClean="0">
                          <a:effectLst/>
                        </a:rPr>
                        <a:t>onfiance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>
                          <a:effectLst/>
                        </a:rPr>
                        <a:t>mutuelle et coopération entre le secteur privé et les douanes améliorées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4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1.1 </a:t>
                      </a:r>
                      <a:r>
                        <a:rPr lang="fr-CA" sz="1400" b="1" dirty="0">
                          <a:effectLst/>
                        </a:rPr>
                        <a:t>Sondage sur la perception de l’intégrité des douanes </a:t>
                      </a:r>
                      <a:r>
                        <a:rPr lang="fr-CA" sz="1400" b="0" dirty="0">
                          <a:effectLst/>
                        </a:rPr>
                        <a:t>mis en </a:t>
                      </a:r>
                      <a:r>
                        <a:rPr lang="fr-CA" sz="1400" b="0" dirty="0" smtClean="0">
                          <a:effectLst/>
                        </a:rPr>
                        <a:t>œuvre </a:t>
                      </a:r>
                      <a:r>
                        <a:rPr lang="fr-CA" sz="1400" dirty="0" smtClean="0">
                          <a:effectLst/>
                        </a:rPr>
                        <a:t>(SPID)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0" dirty="0">
                          <a:effectLst/>
                        </a:rPr>
                        <a:t>2.1 Fonction de </a:t>
                      </a:r>
                      <a:r>
                        <a:rPr lang="fr-CA" sz="1400" b="1" dirty="0">
                          <a:effectLst/>
                        </a:rPr>
                        <a:t>contrôle interne</a:t>
                      </a:r>
                      <a:r>
                        <a:rPr lang="fr-CA" sz="1400" b="0" dirty="0">
                          <a:effectLst/>
                        </a:rPr>
                        <a:t> renforcée</a:t>
                      </a:r>
                      <a:endParaRPr lang="fr-FR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3.1 </a:t>
                      </a:r>
                      <a:r>
                        <a:rPr lang="fr-CA" sz="1400" b="1" dirty="0">
                          <a:effectLst/>
                        </a:rPr>
                        <a:t>Résultats des réponses du secteur privé au </a:t>
                      </a:r>
                      <a:r>
                        <a:rPr lang="fr-CA" sz="1400" b="1" dirty="0" smtClean="0">
                          <a:effectLst/>
                        </a:rPr>
                        <a:t>SPID </a:t>
                      </a:r>
                      <a:r>
                        <a:rPr lang="fr-CA" sz="1400" dirty="0">
                          <a:effectLst/>
                        </a:rPr>
                        <a:t>analysés et pris en compte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4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84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1.2 </a:t>
                      </a:r>
                      <a:r>
                        <a:rPr lang="fr-CA" sz="1400" b="1" dirty="0">
                          <a:effectLst/>
                        </a:rPr>
                        <a:t>Capacité de suivi et de mise en œuvre des activités </a:t>
                      </a:r>
                      <a:r>
                        <a:rPr lang="fr-CA" sz="1400" dirty="0">
                          <a:effectLst/>
                        </a:rPr>
                        <a:t>reliées à l’intégrité bâtie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</a:endParaRPr>
                    </a:p>
                    <a:p>
                      <a:pPr marL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2..2 </a:t>
                      </a:r>
                      <a:r>
                        <a:rPr lang="fr-CA" sz="1400" b="1" dirty="0">
                          <a:effectLst/>
                        </a:rPr>
                        <a:t>Action collective contre la corruption </a:t>
                      </a:r>
                      <a:r>
                        <a:rPr lang="fr-CA" sz="1400" dirty="0">
                          <a:effectLst/>
                        </a:rPr>
                        <a:t>au sein de l’institution et au niveau national améliorée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3.2 Les </a:t>
                      </a:r>
                      <a:r>
                        <a:rPr lang="fr-CA" sz="1400" b="1" dirty="0">
                          <a:effectLst/>
                        </a:rPr>
                        <a:t>parties prenantes externes impliquées </a:t>
                      </a:r>
                      <a:r>
                        <a:rPr lang="fr-CA" sz="1400" dirty="0">
                          <a:effectLst/>
                        </a:rPr>
                        <a:t>dans les questions de l’Intégrité des douanes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4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75763" y="260648"/>
            <a:ext cx="10315978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000" b="1" dirty="0" smtClean="0"/>
          </a:p>
          <a:p>
            <a:pPr algn="ctr"/>
            <a:r>
              <a:rPr lang="fr-FR" sz="3600" dirty="0" smtClean="0">
                <a:latin typeface="+mj-lt"/>
                <a:ea typeface="+mj-ea"/>
                <a:cs typeface="+mj-cs"/>
              </a:rPr>
              <a:t>VI. EXEMPLE D’UN PLAN </a:t>
            </a:r>
            <a:r>
              <a:rPr lang="fr-FR" sz="3600" dirty="0">
                <a:latin typeface="+mj-lt"/>
                <a:ea typeface="+mj-ea"/>
                <a:cs typeface="+mj-cs"/>
              </a:rPr>
              <a:t>DE MISE EN ŒUVRE 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69" y="6321044"/>
            <a:ext cx="2801880" cy="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346728479"/>
              </p:ext>
            </p:extLst>
          </p:nvPr>
        </p:nvGraphicFramePr>
        <p:xfrm>
          <a:off x="1847528" y="332656"/>
          <a:ext cx="8803300" cy="6132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69" y="6321044"/>
            <a:ext cx="2801880" cy="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7127" y="188640"/>
            <a:ext cx="10516673" cy="59964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 smtClean="0">
                <a:latin typeface="+mj-lt"/>
                <a:ea typeface="+mj-ea"/>
                <a:cs typeface="+mj-cs"/>
              </a:rPr>
              <a:t>VII. CONCLUSION</a:t>
            </a:r>
            <a:endParaRPr lang="fr-FR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785" y="6457561"/>
            <a:ext cx="1408943" cy="2175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5335" t="30342" r="8804" b="7236"/>
          <a:stretch/>
        </p:blipFill>
        <p:spPr>
          <a:xfrm>
            <a:off x="681533" y="1007546"/>
            <a:ext cx="10672267" cy="54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endParaRPr lang="fr-FR" b="1" dirty="0" smtClean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  <a:p>
            <a:r>
              <a:rPr lang="fr-FR" b="1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 </a:t>
            </a:r>
            <a:r>
              <a:rPr lang="fr-FR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votre aimable </a:t>
            </a:r>
            <a:r>
              <a:rPr lang="fr-FR" b="1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 !</a:t>
            </a:r>
          </a:p>
          <a:p>
            <a:endParaRPr lang="fr-FR" b="1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plus d’information sur le Programme A-CPI, consulter le site internet de l’OMD :</a:t>
            </a:r>
          </a:p>
          <a:p>
            <a:r>
              <a:rPr lang="fr-FR" dirty="0">
                <a:hlinkClick r:id="rId2"/>
              </a:rPr>
              <a:t>Organisation mondiale des douanes (wcoomd.org)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60" y="158290"/>
            <a:ext cx="4354079" cy="61202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24000" y="1261871"/>
            <a:ext cx="9144000" cy="202082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sz="2700" b="1" dirty="0" smtClean="0">
                <a:latin typeface="+mn-lt"/>
                <a:cs typeface="Arial" panose="020B0604020202020204" pitchFamily="34" charset="0"/>
              </a:rPr>
              <a:t>Initiatives de l’OMD en matière de lutte contre la corruption </a:t>
            </a:r>
            <a:br>
              <a:rPr lang="fr-FR" sz="2700" b="1" dirty="0" smtClean="0">
                <a:latin typeface="+mn-lt"/>
                <a:cs typeface="Arial" panose="020B0604020202020204" pitchFamily="34" charset="0"/>
              </a:rPr>
            </a:br>
            <a:r>
              <a:rPr lang="fr-FR" sz="2700" b="1" dirty="0" smtClean="0">
                <a:latin typeface="+mn-lt"/>
                <a:cs typeface="Arial" panose="020B0604020202020204" pitchFamily="34" charset="0"/>
              </a:rPr>
              <a:t>et de promotion de l’intégrité </a:t>
            </a:r>
            <a:r>
              <a:rPr lang="fr-FR" sz="3100" dirty="0">
                <a:latin typeface="+mn-lt"/>
                <a:cs typeface="Arial" panose="020B0604020202020204" pitchFamily="34" charset="0"/>
              </a:rPr>
              <a:t/>
            </a:r>
            <a:br>
              <a:rPr lang="fr-FR" sz="3100" dirty="0">
                <a:latin typeface="+mn-lt"/>
                <a:cs typeface="Arial" panose="020B0604020202020204" pitchFamily="34" charset="0"/>
              </a:rPr>
            </a:br>
            <a:r>
              <a:rPr lang="fr-FR" sz="31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fr-FR" sz="3100" dirty="0" smtClean="0">
                <a:latin typeface="+mn-lt"/>
                <a:cs typeface="Arial" panose="020B0604020202020204" pitchFamily="34" charset="0"/>
              </a:rPr>
            </a:br>
            <a:r>
              <a:rPr lang="fr-FR" sz="3100" b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Programme </a:t>
            </a:r>
            <a:r>
              <a:rPr lang="fr-FR" sz="31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A-CPI</a:t>
            </a:r>
            <a:r>
              <a:rPr lang="fr-FR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SOMMAIRE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Présentation du Programme Anti-Corruption et Promotion de l’Intégrité de l’OMD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Structure du </a:t>
            </a:r>
            <a:r>
              <a:rPr lang="en-US" dirty="0" err="1"/>
              <a:t>P</a:t>
            </a:r>
            <a:r>
              <a:rPr lang="en-US" dirty="0" err="1" smtClean="0"/>
              <a:t>rogramme</a:t>
            </a:r>
            <a:r>
              <a:rPr lang="en-US" dirty="0" smtClean="0"/>
              <a:t> A-CPI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Soutien aux administrations </a:t>
            </a:r>
            <a:r>
              <a:rPr lang="en-US" dirty="0" err="1" smtClean="0"/>
              <a:t>partenaires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Principes clés du programme A-CPI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Approche axée sur les résultats et activités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Plan </a:t>
            </a:r>
            <a:r>
              <a:rPr lang="fr-FR" dirty="0"/>
              <a:t>de mise en œuvre 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 Conclusion 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69" y="6311900"/>
            <a:ext cx="2801880" cy="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6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I. PROGRAMME ANTI CORRUPTION ET PROMOTION DE L’INTEGRITE DE l’OMD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5719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fr-FR" sz="2000" dirty="0" smtClean="0"/>
              <a:t>Le programme A-CPI apporte un </a:t>
            </a:r>
            <a:r>
              <a:rPr lang="fr-FR" sz="2000" b="1" dirty="0" smtClean="0"/>
              <a:t>soutien aux administrations partenaires </a:t>
            </a:r>
            <a:r>
              <a:rPr lang="fr-FR" sz="2000" dirty="0" smtClean="0"/>
              <a:t>(25 à ce jour) par la </a:t>
            </a:r>
            <a:r>
              <a:rPr lang="fr-FR" sz="2000" b="1" dirty="0" smtClean="0"/>
              <a:t>mise en œuvre de mesures de lutte contre la corruption et de promotion de l’intégrité</a:t>
            </a:r>
            <a:r>
              <a:rPr lang="fr-FR" sz="2000" dirty="0" smtClean="0"/>
              <a:t>, conformément aux </a:t>
            </a:r>
            <a:r>
              <a:rPr lang="fr-FR" sz="2000" b="1" dirty="0" smtClean="0"/>
              <a:t>dix (10) facteurs clés de la Déclaration d'Arusha Révisée</a:t>
            </a:r>
            <a:r>
              <a:rPr lang="fr-FR" sz="2000" dirty="0" smtClean="0"/>
              <a:t>.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algn="just"/>
            <a:r>
              <a:rPr lang="fr-FR" sz="2000" dirty="0" smtClean="0"/>
              <a:t>Le programme s’articule autour de deux composantes :</a:t>
            </a:r>
            <a:endParaRPr lang="fr-FR" sz="2000" b="1" dirty="0"/>
          </a:p>
          <a:p>
            <a:pPr marL="0" indent="0" algn="just">
              <a:buNone/>
            </a:pPr>
            <a:r>
              <a:rPr lang="fr-FR" sz="2000" b="1" dirty="0" smtClean="0"/>
              <a:t>- Composante bilatérale </a:t>
            </a:r>
            <a:r>
              <a:rPr lang="fr-FR" sz="2000" dirty="0" smtClean="0"/>
              <a:t>: un plan d’action pluriannuel établi pour chaque administration participante incluant des références claires et des indicateurs de mesure de la performance (DIP).</a:t>
            </a:r>
          </a:p>
          <a:p>
            <a:pPr marL="0" indent="0" algn="just">
              <a:buNone/>
            </a:pPr>
            <a:r>
              <a:rPr lang="fr-FR" sz="2000" b="1" dirty="0" smtClean="0"/>
              <a:t>- Composante multilatérale </a:t>
            </a:r>
            <a:r>
              <a:rPr lang="fr-FR" sz="2000" dirty="0" smtClean="0"/>
              <a:t>: un environnement incitatif permettant aux administrations partenaires de mettre en œuvre les mesures A-CPI adaptées en ligne avec leurs stratégies et en tirant avantage d’autres initiatives régionales et internationales.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algn="just"/>
            <a:r>
              <a:rPr lang="fr-FR" sz="2000" dirty="0" smtClean="0"/>
              <a:t>Pour les deux premières cohortes des administrations partenaires (11 + 6), le </a:t>
            </a:r>
            <a:r>
              <a:rPr lang="fr-FR" sz="2000" dirty="0"/>
              <a:t>P</a:t>
            </a:r>
            <a:r>
              <a:rPr lang="fr-FR" sz="2000" dirty="0" smtClean="0"/>
              <a:t>rogramme A-CPI bénéficie d’un financement du fonds Norvégien (NORAD) sur une période de 5 ans.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69" y="6311900"/>
            <a:ext cx="2801880" cy="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I. PROGRAMME ANTI CORRUPTION ET PROMOTION DE L’INTEGRITE DE l’OMD</a:t>
            </a:r>
            <a:endParaRPr lang="fr-FR" sz="3600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69" y="6311900"/>
            <a:ext cx="2801880" cy="426926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834827"/>
            <a:ext cx="5818632" cy="13015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Déclaration </a:t>
            </a:r>
            <a:r>
              <a:rPr lang="fr-FR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d’Arusha </a:t>
            </a:r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révisée</a:t>
            </a:r>
            <a:r>
              <a:rPr lang="fr-FR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l’OMD 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concernant la </a:t>
            </a:r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bonne gouvernance 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 l’</a:t>
            </a:r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intégrité des douanes 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(2003) est </a:t>
            </a:r>
            <a:r>
              <a:rPr lang="fr-FR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l’instrument central 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l’OMD pour prévenir la corruption et accroître le niveau d’intégrité des douanes.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381148" y="1834826"/>
            <a:ext cx="3972651" cy="1118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Déclaration révisée d’Arusha contient </a:t>
            </a:r>
            <a:r>
              <a:rPr lang="fr-FR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 facteurs clés </a:t>
            </a:r>
            <a:r>
              <a:rPr lang="fr-FR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pour un programme d’intégrité douanière efficace.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83"/>
          <a:stretch/>
        </p:blipFill>
        <p:spPr>
          <a:xfrm>
            <a:off x="1720829" y="3097840"/>
            <a:ext cx="6521149" cy="33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600" dirty="0"/>
              <a:t>Administrations partenaires en 2021</a:t>
            </a:r>
            <a:endParaRPr lang="fr-FR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9" b="20694"/>
          <a:stretch/>
        </p:blipFill>
        <p:spPr>
          <a:xfrm>
            <a:off x="1950209" y="2302330"/>
            <a:ext cx="8324882" cy="4272206"/>
          </a:xfrm>
          <a:prstGeom prst="rect">
            <a:avLst/>
          </a:prstGeom>
        </p:spPr>
      </p:pic>
      <p:pic>
        <p:nvPicPr>
          <p:cNvPr id="6" name="Picture 6" descr="Global Affairs Canada Funded Projects - Plan International Ca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33" y="4895601"/>
            <a:ext cx="1523547" cy="7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orwegian Agency for Development Cooperation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28" y="1793612"/>
            <a:ext cx="1352760" cy="5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69" y="6311900"/>
            <a:ext cx="2801880" cy="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8252" y="1886091"/>
            <a:ext cx="10515600" cy="2905365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4400" dirty="0" smtClean="0"/>
              <a:t>Le </a:t>
            </a:r>
            <a:r>
              <a:rPr lang="fr-FR" sz="4400" b="1" dirty="0" smtClean="0"/>
              <a:t>Programme A-CPI </a:t>
            </a:r>
            <a:r>
              <a:rPr lang="fr-FR" sz="4400" dirty="0" smtClean="0"/>
              <a:t>est </a:t>
            </a:r>
            <a:r>
              <a:rPr lang="fr-FR" sz="4400" dirty="0" smtClean="0">
                <a:solidFill>
                  <a:schemeClr val="tx1"/>
                </a:solidFill>
              </a:rPr>
              <a:t>conçu sur le modèle des précédentes approches des programmes d’assistance technique et de renforcement des capacités :</a:t>
            </a:r>
          </a:p>
          <a:p>
            <a:pPr marL="0" indent="0"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</a:p>
          <a:p>
            <a:pPr marL="0" indent="0">
              <a:buNone/>
            </a:pPr>
            <a:r>
              <a:rPr lang="en-US" sz="3800" b="0" dirty="0" err="1" smtClean="0">
                <a:solidFill>
                  <a:schemeClr val="tx1"/>
                </a:solidFill>
              </a:rPr>
              <a:t>Projet</a:t>
            </a:r>
            <a:r>
              <a:rPr lang="en-US" sz="3800" b="0" dirty="0" smtClean="0">
                <a:solidFill>
                  <a:schemeClr val="tx1"/>
                </a:solidFill>
              </a:rPr>
              <a:t> OMD-</a:t>
            </a:r>
            <a:r>
              <a:rPr lang="en-US" sz="3800" b="0" dirty="0" err="1" smtClean="0">
                <a:solidFill>
                  <a:schemeClr val="tx1"/>
                </a:solidFill>
              </a:rPr>
              <a:t>Norad</a:t>
            </a:r>
            <a:r>
              <a:rPr lang="en-US" sz="3800" b="0" dirty="0" smtClean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pour le </a:t>
            </a:r>
            <a:r>
              <a:rPr lang="en-US" sz="3800" dirty="0" err="1" smtClean="0">
                <a:solidFill>
                  <a:schemeClr val="tx1"/>
                </a:solidFill>
              </a:rPr>
              <a:t>renforcement</a:t>
            </a:r>
            <a:r>
              <a:rPr lang="en-US" sz="3800" dirty="0" smtClean="0">
                <a:solidFill>
                  <a:schemeClr val="tx1"/>
                </a:solidFill>
              </a:rPr>
              <a:t> des </a:t>
            </a:r>
            <a:r>
              <a:rPr lang="en-US" sz="3800" dirty="0" err="1" smtClean="0">
                <a:solidFill>
                  <a:schemeClr val="tx1"/>
                </a:solidFill>
              </a:rPr>
              <a:t>capacités</a:t>
            </a:r>
            <a:r>
              <a:rPr lang="en-US" sz="3800" dirty="0" smtClean="0">
                <a:solidFill>
                  <a:schemeClr val="tx1"/>
                </a:solidFill>
              </a:rPr>
              <a:t> des </a:t>
            </a:r>
            <a:r>
              <a:rPr lang="en-US" sz="3800" dirty="0" err="1" smtClean="0">
                <a:solidFill>
                  <a:schemeClr val="tx1"/>
                </a:solidFill>
              </a:rPr>
              <a:t>douanes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  <a:r>
              <a:rPr lang="en-US" sz="3800" b="0" dirty="0" smtClean="0">
                <a:solidFill>
                  <a:schemeClr val="tx1"/>
                </a:solidFill>
              </a:rPr>
              <a:t>(2012-2017)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                  </a:t>
            </a: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800" b="0" dirty="0" err="1" smtClean="0">
                <a:solidFill>
                  <a:schemeClr val="tx1"/>
                </a:solidFill>
              </a:rPr>
              <a:t>Programme</a:t>
            </a:r>
            <a:r>
              <a:rPr lang="en-US" sz="3800" b="0" dirty="0" smtClean="0">
                <a:solidFill>
                  <a:schemeClr val="tx1"/>
                </a:solidFill>
              </a:rPr>
              <a:t> Mercator de l’OMD </a:t>
            </a:r>
            <a:r>
              <a:rPr lang="fr-FR" sz="3800" dirty="0" smtClean="0">
                <a:solidFill>
                  <a:schemeClr val="tx1"/>
                </a:solidFill>
              </a:rPr>
              <a:t>pour la mise en œuvre de l’AFE de l’OMC </a:t>
            </a:r>
            <a:r>
              <a:rPr lang="en-US" sz="3800" b="0" dirty="0" smtClean="0">
                <a:solidFill>
                  <a:schemeClr val="tx1"/>
                </a:solidFill>
              </a:rPr>
              <a:t>(</a:t>
            </a:r>
            <a:r>
              <a:rPr lang="en-US" sz="3800" b="0" dirty="0" err="1" smtClean="0">
                <a:solidFill>
                  <a:schemeClr val="tx1"/>
                </a:solidFill>
              </a:rPr>
              <a:t>depuis</a:t>
            </a:r>
            <a:r>
              <a:rPr lang="en-US" sz="3800" b="0" dirty="0" smtClean="0">
                <a:solidFill>
                  <a:schemeClr val="tx1"/>
                </a:solidFill>
              </a:rPr>
              <a:t> 2014)</a:t>
            </a:r>
            <a:r>
              <a:rPr lang="en-US" b="0" dirty="0" smtClean="0">
                <a:solidFill>
                  <a:schemeClr val="tx1"/>
                </a:solidFill>
              </a:rPr>
              <a:t/>
            </a:r>
            <a:br>
              <a:rPr lang="en-US" b="0" dirty="0" smtClean="0">
                <a:solidFill>
                  <a:schemeClr val="tx1"/>
                </a:solidFill>
              </a:rPr>
            </a:br>
            <a:endParaRPr lang="en-US" b="0" dirty="0" smtClean="0">
              <a:solidFill>
                <a:schemeClr val="tx1"/>
              </a:solidFill>
            </a:endParaRPr>
          </a:p>
        </p:txBody>
      </p:sp>
      <p:pic>
        <p:nvPicPr>
          <p:cNvPr id="4" name="Picture 4" descr="Image result for WCO mercat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68" y="3593132"/>
            <a:ext cx="1591484" cy="58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8" y="2660618"/>
            <a:ext cx="914828" cy="383123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868252" y="5123924"/>
            <a:ext cx="10515600" cy="15370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Sept (7) administrations douanières de la région AOC </a:t>
            </a:r>
            <a:r>
              <a:rPr lang="fr-FR" dirty="0" smtClean="0"/>
              <a:t>sont déjà </a:t>
            </a:r>
            <a:r>
              <a:rPr lang="fr-FR" b="1" dirty="0" smtClean="0"/>
              <a:t>partenaires du Programme A-CPI </a:t>
            </a:r>
            <a:r>
              <a:rPr lang="fr-FR" dirty="0" smtClean="0"/>
              <a:t>: </a:t>
            </a:r>
            <a:r>
              <a:rPr lang="fr-FR" dirty="0"/>
              <a:t>Burkina </a:t>
            </a:r>
            <a:r>
              <a:rPr lang="fr-FR" dirty="0" smtClean="0"/>
              <a:t>Faso, Côte d’Ivoire, Ghana, </a:t>
            </a:r>
            <a:r>
              <a:rPr lang="fr-FR" dirty="0"/>
              <a:t>Libéria, Mali</a:t>
            </a:r>
            <a:r>
              <a:rPr lang="fr-FR" dirty="0" smtClean="0"/>
              <a:t>, Niger, Sierra Léone.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		II. STRUCTURE DU PROGRAMME</a:t>
            </a:r>
            <a:endParaRPr lang="fr-FR" dirty="0"/>
          </a:p>
        </p:txBody>
      </p:sp>
      <p:pic>
        <p:nvPicPr>
          <p:cNvPr id="8" name="Imag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69" y="6311900"/>
            <a:ext cx="2801880" cy="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		II. STRUCTURE DU PROGRAMME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2580" y="1893194"/>
            <a:ext cx="5039205" cy="430547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 err="1" smtClean="0">
                <a:solidFill>
                  <a:schemeClr val="tx1"/>
                </a:solidFill>
              </a:rPr>
              <a:t>Composante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bilatérale</a:t>
            </a:r>
            <a:r>
              <a:rPr lang="en-US" sz="1600" b="1" dirty="0" smtClean="0">
                <a:solidFill>
                  <a:schemeClr val="tx1"/>
                </a:solidFill>
              </a:rPr>
              <a:t> A :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b="1" dirty="0" smtClean="0"/>
              <a:t>Soutien direct aux pays </a:t>
            </a:r>
            <a:r>
              <a:rPr lang="en-US" sz="1800" b="1" dirty="0" err="1" smtClean="0"/>
              <a:t>sélectionnés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afin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d’obtenir</a:t>
            </a:r>
            <a:r>
              <a:rPr lang="en-US" sz="1800" b="1" dirty="0" smtClean="0"/>
              <a:t> des </a:t>
            </a:r>
            <a:r>
              <a:rPr lang="en-US" sz="1800" b="1" dirty="0" err="1" smtClean="0"/>
              <a:t>avancées</a:t>
            </a:r>
            <a:r>
              <a:rPr lang="en-US" sz="1800" b="1" dirty="0" smtClean="0"/>
              <a:t> sur des points précis (administration A-CPI)</a:t>
            </a:r>
            <a:endParaRPr lang="en-US" sz="1800" b="1" dirty="0"/>
          </a:p>
          <a:p>
            <a:pPr marL="0" indent="0" algn="ctr">
              <a:buNone/>
            </a:pPr>
            <a:endParaRPr lang="en-CA" sz="1800" dirty="0" smtClean="0"/>
          </a:p>
          <a:p>
            <a:pPr marL="0" indent="0">
              <a:buClr>
                <a:schemeClr val="accent1"/>
              </a:buClr>
              <a:buSzPct val="65000"/>
              <a:buNone/>
            </a:pPr>
            <a:endParaRPr lang="en-CA" sz="1800" dirty="0" smtClean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SzPct val="65000"/>
              <a:buFont typeface="Arial" panose="020B0604020202020204" pitchFamily="34" charset="0"/>
              <a:buChar char="►"/>
            </a:pPr>
            <a:r>
              <a:rPr lang="en-CA" sz="1800" b="1" dirty="0" smtClean="0">
                <a:solidFill>
                  <a:schemeClr val="tx1"/>
                </a:solidFill>
              </a:rPr>
              <a:t>Assistance technique et </a:t>
            </a:r>
            <a:r>
              <a:rPr lang="en-CA" sz="1800" b="1" dirty="0" err="1" smtClean="0">
                <a:solidFill>
                  <a:schemeClr val="tx1"/>
                </a:solidFill>
              </a:rPr>
              <a:t>renforcement</a:t>
            </a:r>
            <a:r>
              <a:rPr lang="en-CA" sz="1800" b="1" dirty="0" smtClean="0">
                <a:solidFill>
                  <a:schemeClr val="tx1"/>
                </a:solidFill>
              </a:rPr>
              <a:t> des </a:t>
            </a:r>
            <a:r>
              <a:rPr lang="en-CA" sz="1800" b="1" dirty="0" err="1" smtClean="0">
                <a:solidFill>
                  <a:schemeClr val="tx1"/>
                </a:solidFill>
              </a:rPr>
              <a:t>capacités</a:t>
            </a:r>
            <a:r>
              <a:rPr lang="en-CA" sz="1800" dirty="0" smtClean="0">
                <a:solidFill>
                  <a:schemeClr val="tx1"/>
                </a:solidFill>
              </a:rPr>
              <a:t> pour les </a:t>
            </a:r>
            <a:r>
              <a:rPr lang="en-CA" sz="1800" dirty="0" err="1" smtClean="0">
                <a:solidFill>
                  <a:schemeClr val="tx1"/>
                </a:solidFill>
              </a:rPr>
              <a:t>membres</a:t>
            </a:r>
            <a:r>
              <a:rPr lang="en-CA" sz="1800" dirty="0" smtClean="0">
                <a:solidFill>
                  <a:schemeClr val="tx1"/>
                </a:solidFill>
              </a:rPr>
              <a:t> OMD du programme.</a:t>
            </a:r>
          </a:p>
          <a:p>
            <a:pPr>
              <a:buClr>
                <a:schemeClr val="accent1"/>
              </a:buClr>
              <a:buSzPct val="65000"/>
              <a:buFont typeface="Arial" panose="020B0604020202020204" pitchFamily="34" charset="0"/>
              <a:buChar char="►"/>
            </a:pPr>
            <a:r>
              <a:rPr lang="fr-FR" sz="1800" b="1" dirty="0" smtClean="0">
                <a:solidFill>
                  <a:schemeClr val="tx1"/>
                </a:solidFill>
              </a:rPr>
              <a:t>Plan </a:t>
            </a:r>
            <a:r>
              <a:rPr lang="fr-FR" sz="1800" b="1" dirty="0">
                <a:solidFill>
                  <a:schemeClr val="tx1"/>
                </a:solidFill>
              </a:rPr>
              <a:t>d’action </a:t>
            </a:r>
            <a:r>
              <a:rPr lang="fr-FR" sz="1800" b="1" dirty="0" smtClean="0">
                <a:solidFill>
                  <a:schemeClr val="tx1"/>
                </a:solidFill>
              </a:rPr>
              <a:t>pluriannuel</a:t>
            </a:r>
            <a:r>
              <a:rPr lang="fr-FR" sz="1800" dirty="0" smtClean="0">
                <a:solidFill>
                  <a:schemeClr val="tx1"/>
                </a:solidFill>
              </a:rPr>
              <a:t>, basé sur les </a:t>
            </a:r>
            <a:r>
              <a:rPr lang="fr-FR" sz="1800" b="1" dirty="0" smtClean="0">
                <a:solidFill>
                  <a:schemeClr val="tx1"/>
                </a:solidFill>
              </a:rPr>
              <a:t>stratégies existantes </a:t>
            </a:r>
            <a:r>
              <a:rPr lang="fr-FR" sz="1800" dirty="0" smtClean="0">
                <a:solidFill>
                  <a:schemeClr val="tx1"/>
                </a:solidFill>
              </a:rPr>
              <a:t>et l’utilisation du </a:t>
            </a:r>
            <a:r>
              <a:rPr lang="fr-FR" sz="1800" b="1" dirty="0" smtClean="0">
                <a:solidFill>
                  <a:schemeClr val="tx1"/>
                </a:solidFill>
              </a:rPr>
              <a:t>Guide pour le Développement de l’Éthique</a:t>
            </a:r>
            <a:r>
              <a:rPr lang="fr-FR" sz="1800" dirty="0" smtClean="0">
                <a:solidFill>
                  <a:schemeClr val="tx1"/>
                </a:solidFill>
              </a:rPr>
              <a:t>, dans le cadre du Programme.</a:t>
            </a:r>
            <a:endParaRPr lang="en-US" sz="1800" dirty="0" smtClean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179419" y="1890211"/>
            <a:ext cx="5174381" cy="43084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err="1" smtClean="0"/>
              <a:t>Composante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multilatérale</a:t>
            </a:r>
            <a:r>
              <a:rPr lang="en-US" sz="1600" b="1" dirty="0" smtClean="0"/>
              <a:t> B :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i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b="1" dirty="0" smtClean="0"/>
              <a:t>Créer un environnement favorable aux membres de l’OMD pour la mise en œuvre des mesures A-CPI</a:t>
            </a:r>
            <a:r>
              <a:rPr lang="en-CA" sz="1800" i="1" dirty="0" smtClean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CA" sz="1800" i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CA" sz="1800" i="1" dirty="0" smtClean="0"/>
          </a:p>
          <a:p>
            <a:pPr>
              <a:buClr>
                <a:schemeClr val="accent1"/>
              </a:buClr>
              <a:buSzPct val="65000"/>
              <a:buFont typeface="Arial" panose="020B0604020202020204" pitchFamily="34" charset="0"/>
              <a:buChar char="►"/>
            </a:pPr>
            <a:r>
              <a:rPr lang="en-CA" sz="1800" b="1" dirty="0" err="1" smtClean="0"/>
              <a:t>Développement</a:t>
            </a:r>
            <a:r>
              <a:rPr lang="en-CA" sz="1800" b="1" dirty="0" smtClean="0"/>
              <a:t>/promotion des </a:t>
            </a:r>
            <a:r>
              <a:rPr lang="en-CA" sz="1800" b="1" dirty="0" err="1" smtClean="0"/>
              <a:t>outils</a:t>
            </a:r>
            <a:r>
              <a:rPr lang="en-CA" sz="1800" b="1" dirty="0" smtClean="0"/>
              <a:t> de l’OMD </a:t>
            </a:r>
            <a:r>
              <a:rPr lang="en-CA" sz="1800" b="1" dirty="0" err="1" smtClean="0"/>
              <a:t>liés</a:t>
            </a:r>
            <a:r>
              <a:rPr lang="en-CA" sz="1800" b="1" dirty="0" smtClean="0"/>
              <a:t> à </a:t>
            </a:r>
            <a:r>
              <a:rPr lang="en-CA" sz="1800" b="1" dirty="0" err="1" smtClean="0"/>
              <a:t>l’intégrité</a:t>
            </a:r>
            <a:r>
              <a:rPr lang="en-CA" sz="1800" b="1" dirty="0" smtClean="0"/>
              <a:t> </a:t>
            </a:r>
            <a:r>
              <a:rPr lang="en-CA" sz="1800" dirty="0" err="1" smtClean="0"/>
              <a:t>en</a:t>
            </a:r>
            <a:r>
              <a:rPr lang="en-CA" sz="1800" dirty="0" smtClean="0"/>
              <a:t> lien avec les </a:t>
            </a:r>
            <a:r>
              <a:rPr lang="en-CA" sz="1800" dirty="0" err="1" smtClean="0"/>
              <a:t>objectifs</a:t>
            </a:r>
            <a:r>
              <a:rPr lang="en-CA" sz="1800" dirty="0" smtClean="0"/>
              <a:t> du Programme (</a:t>
            </a:r>
            <a:r>
              <a:rPr lang="en-CA" sz="1800" dirty="0" err="1" smtClean="0"/>
              <a:t>intégrité</a:t>
            </a:r>
            <a:r>
              <a:rPr lang="en-CA" sz="1800" dirty="0" smtClean="0"/>
              <a:t>, </a:t>
            </a:r>
            <a:r>
              <a:rPr lang="en-CA" sz="1800" dirty="0" err="1" smtClean="0"/>
              <a:t>mesure</a:t>
            </a:r>
            <a:r>
              <a:rPr lang="en-CA" sz="1800" dirty="0" smtClean="0"/>
              <a:t> de la performance, etc.).</a:t>
            </a:r>
            <a:endParaRPr lang="en-US" sz="1800" dirty="0" smtClean="0"/>
          </a:p>
          <a:p>
            <a:pPr>
              <a:buClr>
                <a:schemeClr val="accent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 sz="1800" b="1" dirty="0" smtClean="0"/>
              <a:t>Collaboration avec des experts </a:t>
            </a:r>
            <a:r>
              <a:rPr lang="en-US" sz="1800" dirty="0" err="1" smtClean="0"/>
              <a:t>dans</a:t>
            </a:r>
            <a:r>
              <a:rPr lang="en-US" sz="1800" dirty="0" smtClean="0"/>
              <a:t> </a:t>
            </a:r>
            <a:r>
              <a:rPr lang="en-US" sz="1800" dirty="0" err="1" smtClean="0"/>
              <a:t>ce</a:t>
            </a:r>
            <a:r>
              <a:rPr lang="en-US" sz="1800" dirty="0" smtClean="0"/>
              <a:t> </a:t>
            </a:r>
            <a:r>
              <a:rPr lang="en-US" sz="1800" dirty="0" err="1" smtClean="0"/>
              <a:t>domaine</a:t>
            </a:r>
            <a:r>
              <a:rPr lang="en-US" sz="1800" dirty="0" smtClean="0"/>
              <a:t>.</a:t>
            </a:r>
          </a:p>
          <a:p>
            <a:pPr>
              <a:buClr>
                <a:schemeClr val="accent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 sz="1800" b="1" dirty="0" err="1" smtClean="0"/>
              <a:t>Activités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régionales</a:t>
            </a:r>
            <a:r>
              <a:rPr lang="en-US" sz="1800" b="1" dirty="0" smtClean="0"/>
              <a:t> </a:t>
            </a:r>
            <a:r>
              <a:rPr lang="en-US" sz="1800" dirty="0" smtClean="0"/>
              <a:t>(par </a:t>
            </a:r>
            <a:r>
              <a:rPr lang="en-US" sz="1800" dirty="0" err="1" smtClean="0"/>
              <a:t>exemple</a:t>
            </a:r>
            <a:r>
              <a:rPr lang="en-US" sz="1800" dirty="0" smtClean="0"/>
              <a:t>, </a:t>
            </a:r>
            <a:r>
              <a:rPr lang="en-US" sz="1800" dirty="0" err="1" smtClean="0"/>
              <a:t>élaboration</a:t>
            </a:r>
            <a:r>
              <a:rPr lang="en-US" sz="1800" dirty="0" smtClean="0"/>
              <a:t> d’un cadre </a:t>
            </a:r>
            <a:r>
              <a:rPr lang="en-US" sz="1800" dirty="0" err="1" smtClean="0"/>
              <a:t>d’intégrité</a:t>
            </a:r>
            <a:r>
              <a:rPr lang="en-US" sz="1800" dirty="0" smtClean="0"/>
              <a:t> </a:t>
            </a:r>
            <a:r>
              <a:rPr lang="en-US" sz="1800" dirty="0" err="1" smtClean="0"/>
              <a:t>douanière</a:t>
            </a:r>
            <a:r>
              <a:rPr lang="en-US" sz="1800" dirty="0" smtClean="0"/>
              <a:t> de la CEDEAO).</a:t>
            </a:r>
            <a:endParaRPr lang="en-US" sz="1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44" y="3657600"/>
            <a:ext cx="381000" cy="381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89" y="3657600"/>
            <a:ext cx="304800" cy="304800"/>
          </a:xfrm>
          <a:prstGeom prst="rect">
            <a:avLst/>
          </a:prstGeom>
        </p:spPr>
      </p:pic>
      <p:pic>
        <p:nvPicPr>
          <p:cNvPr id="8" name="Imag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785" y="6457561"/>
            <a:ext cx="1408943" cy="2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257800" y="2560231"/>
            <a:ext cx="1295400" cy="4948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>
                    <a:lumMod val="10000"/>
                  </a:schemeClr>
                </a:solidFill>
              </a:rPr>
              <a:t>Analyse comparative de la performance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57800" y="3474215"/>
            <a:ext cx="1295400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>
                    <a:lumMod val="10000"/>
                  </a:schemeClr>
                </a:solidFill>
              </a:rPr>
              <a:t>Auto-</a:t>
            </a:r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évaluation</a:t>
            </a:r>
            <a:endParaRPr lang="en-GB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57800" y="3114722"/>
            <a:ext cx="1295400" cy="3142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>
                    <a:lumMod val="10000"/>
                  </a:schemeClr>
                </a:solidFill>
              </a:rPr>
              <a:t>Rapports de diagnostic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14067" y="2107948"/>
            <a:ext cx="990600" cy="3584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Planification</a:t>
            </a:r>
            <a:endParaRPr lang="en-GB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0" y="2712215"/>
            <a:ext cx="762000" cy="1447800"/>
          </a:xfrm>
          <a:prstGeom prst="roundRect">
            <a:avLst/>
          </a:prstGeom>
          <a:noFill/>
          <a:ln w="1270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Planification</a:t>
            </a:r>
            <a:endParaRPr lang="en-GB" sz="11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stratégi</a:t>
            </a:r>
            <a:r>
              <a:rPr lang="en-GB" sz="1100" dirty="0">
                <a:solidFill>
                  <a:schemeClr val="bg2">
                    <a:lumMod val="10000"/>
                  </a:schemeClr>
                </a:solidFill>
              </a:rPr>
              <a:t>-que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924800" y="2712215"/>
            <a:ext cx="976423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>
                    <a:lumMod val="10000"/>
                  </a:schemeClr>
                </a:solidFill>
              </a:rPr>
              <a:t>Assistance technique et </a:t>
            </a:r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soutien</a:t>
            </a:r>
            <a:r>
              <a:rPr lang="en-GB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en</a:t>
            </a:r>
            <a:r>
              <a:rPr lang="en-GB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reforce-ment</a:t>
            </a:r>
            <a:r>
              <a:rPr lang="en-GB" sz="1100" dirty="0">
                <a:solidFill>
                  <a:schemeClr val="bg2">
                    <a:lumMod val="10000"/>
                  </a:schemeClr>
                </a:solidFill>
              </a:rPr>
              <a:t> des </a:t>
            </a:r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capacit</a:t>
            </a:r>
            <a:r>
              <a:rPr lang="en-GB" sz="1100" u="sng" dirty="0" err="1">
                <a:solidFill>
                  <a:schemeClr val="bg2">
                    <a:lumMod val="10000"/>
                  </a:schemeClr>
                </a:solidFill>
              </a:rPr>
              <a:t>é</a:t>
            </a:r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s</a:t>
            </a:r>
            <a:endParaRPr lang="en-GB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629400" y="2750315"/>
            <a:ext cx="152400" cy="19050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06021" y="2815407"/>
            <a:ext cx="836083" cy="9636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Examen</a:t>
            </a:r>
            <a:r>
              <a:rPr lang="en-GB" sz="1100" dirty="0">
                <a:solidFill>
                  <a:schemeClr val="bg2">
                    <a:lumMod val="10000"/>
                  </a:schemeClr>
                </a:solidFill>
              </a:rPr>
              <a:t> de performance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7800" y="2120622"/>
            <a:ext cx="1295400" cy="3634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Évaluation</a:t>
            </a:r>
            <a:r>
              <a:rPr lang="en-GB" sz="1100" dirty="0">
                <a:solidFill>
                  <a:schemeClr val="bg2">
                    <a:lumMod val="10000"/>
                  </a:schemeClr>
                </a:solidFill>
              </a:rPr>
              <a:t> des </a:t>
            </a:r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besoins</a:t>
            </a:r>
            <a:endParaRPr lang="en-GB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99401" y="2112260"/>
            <a:ext cx="838200" cy="3508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>
                    <a:lumMod val="10000"/>
                  </a:schemeClr>
                </a:solidFill>
              </a:rPr>
              <a:t>Service </a:t>
            </a:r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fourni</a:t>
            </a:r>
            <a:endParaRPr lang="en-GB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91600" y="2106821"/>
            <a:ext cx="990600" cy="359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Contrôle</a:t>
            </a:r>
            <a:r>
              <a:rPr lang="en-GB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629400" y="3169415"/>
            <a:ext cx="152400" cy="190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57800" y="3855215"/>
            <a:ext cx="1295400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Enquête</a:t>
            </a:r>
            <a:r>
              <a:rPr lang="en-GB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bg2">
                    <a:lumMod val="10000"/>
                  </a:schemeClr>
                </a:solidFill>
              </a:rPr>
              <a:t>annuelle</a:t>
            </a:r>
            <a:endParaRPr lang="en-GB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8951934" y="2992829"/>
            <a:ext cx="152400" cy="30480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629400" y="3550415"/>
            <a:ext cx="152400" cy="190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629400" y="3931415"/>
            <a:ext cx="152400" cy="190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7696200" y="2750315"/>
            <a:ext cx="152400" cy="19050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696200" y="3169415"/>
            <a:ext cx="152400" cy="190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7696200" y="3550415"/>
            <a:ext cx="152400" cy="190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696200" y="3931415"/>
            <a:ext cx="152400" cy="190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5257802" y="4340623"/>
            <a:ext cx="2362198" cy="20643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>
                <a:solidFill>
                  <a:schemeClr val="bg2">
                    <a:lumMod val="10000"/>
                  </a:schemeClr>
                </a:solidFill>
              </a:rPr>
              <a:t>Année</a:t>
            </a: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 1</a:t>
            </a:r>
          </a:p>
        </p:txBody>
      </p:sp>
      <p:sp>
        <p:nvSpPr>
          <p:cNvPr id="29" name="Pentagon 28"/>
          <p:cNvSpPr/>
          <p:nvPr/>
        </p:nvSpPr>
        <p:spPr>
          <a:xfrm>
            <a:off x="7696200" y="4346787"/>
            <a:ext cx="1109771" cy="20027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>
                <a:solidFill>
                  <a:schemeClr val="bg2">
                    <a:lumMod val="10000"/>
                  </a:schemeClr>
                </a:solidFill>
              </a:rPr>
              <a:t>Années</a:t>
            </a: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 2-4</a:t>
            </a:r>
          </a:p>
        </p:txBody>
      </p:sp>
      <p:sp>
        <p:nvSpPr>
          <p:cNvPr id="30" name="Pentagon 29"/>
          <p:cNvSpPr/>
          <p:nvPr/>
        </p:nvSpPr>
        <p:spPr>
          <a:xfrm>
            <a:off x="8901224" y="4332685"/>
            <a:ext cx="1080977" cy="22066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>
                <a:solidFill>
                  <a:schemeClr val="bg2">
                    <a:lumMod val="10000"/>
                  </a:schemeClr>
                </a:solidFill>
              </a:rPr>
              <a:t>Année</a:t>
            </a: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 5</a:t>
            </a:r>
          </a:p>
        </p:txBody>
      </p:sp>
      <p:sp>
        <p:nvSpPr>
          <p:cNvPr id="31" name="Pentagon 30"/>
          <p:cNvSpPr/>
          <p:nvPr/>
        </p:nvSpPr>
        <p:spPr>
          <a:xfrm>
            <a:off x="5214384" y="4698101"/>
            <a:ext cx="2329416" cy="58749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u="sng" dirty="0">
                <a:solidFill>
                  <a:schemeClr val="bg2">
                    <a:lumMod val="10000"/>
                  </a:schemeClr>
                </a:solidFill>
              </a:rPr>
              <a:t>Guide de </a:t>
            </a:r>
            <a:r>
              <a:rPr lang="en-GB" sz="1050" u="sng" dirty="0" err="1">
                <a:solidFill>
                  <a:schemeClr val="bg2">
                    <a:lumMod val="10000"/>
                  </a:schemeClr>
                </a:solidFill>
              </a:rPr>
              <a:t>développement</a:t>
            </a:r>
            <a:r>
              <a:rPr lang="en-GB" sz="1050" u="sng" dirty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GB" sz="1050" u="sng" dirty="0" err="1">
                <a:solidFill>
                  <a:schemeClr val="bg2">
                    <a:lumMod val="10000"/>
                  </a:schemeClr>
                </a:solidFill>
              </a:rPr>
              <a:t>l’intégrité</a:t>
            </a:r>
            <a:r>
              <a:rPr lang="en-GB" sz="1050" u="sng" dirty="0">
                <a:solidFill>
                  <a:schemeClr val="bg2">
                    <a:lumMod val="10000"/>
                  </a:schemeClr>
                </a:solidFill>
              </a:rPr>
              <a:t> &amp; </a:t>
            </a:r>
            <a:r>
              <a:rPr lang="en-GB" sz="1050" u="sng" dirty="0" err="1">
                <a:solidFill>
                  <a:schemeClr val="bg2">
                    <a:lumMod val="10000"/>
                  </a:schemeClr>
                </a:solidFill>
              </a:rPr>
              <a:t>outils</a:t>
            </a:r>
            <a:r>
              <a:rPr lang="en-GB" sz="1050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050" u="sng" dirty="0" err="1">
                <a:solidFill>
                  <a:schemeClr val="bg2">
                    <a:lumMod val="10000"/>
                  </a:schemeClr>
                </a:solidFill>
              </a:rPr>
              <a:t>d’analyse</a:t>
            </a:r>
            <a:r>
              <a:rPr lang="en-GB" sz="1050" u="sng" dirty="0">
                <a:solidFill>
                  <a:schemeClr val="bg2">
                    <a:lumMod val="10000"/>
                  </a:schemeClr>
                </a:solidFill>
              </a:rPr>
              <a:t> comparative</a:t>
            </a:r>
          </a:p>
        </p:txBody>
      </p:sp>
      <p:sp>
        <p:nvSpPr>
          <p:cNvPr id="32" name="Pentagon 31"/>
          <p:cNvSpPr/>
          <p:nvPr/>
        </p:nvSpPr>
        <p:spPr>
          <a:xfrm>
            <a:off x="7696200" y="4698101"/>
            <a:ext cx="1109771" cy="58749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u="sng" dirty="0" err="1">
                <a:solidFill>
                  <a:schemeClr val="bg2">
                    <a:lumMod val="10000"/>
                  </a:schemeClr>
                </a:solidFill>
              </a:rPr>
              <a:t>Outils</a:t>
            </a:r>
            <a:r>
              <a:rPr lang="en-GB" sz="1050" u="sng" dirty="0">
                <a:solidFill>
                  <a:schemeClr val="bg2">
                    <a:lumMod val="10000"/>
                  </a:schemeClr>
                </a:solidFill>
              </a:rPr>
              <a:t> &amp; Instruments de </a:t>
            </a:r>
            <a:r>
              <a:rPr lang="en-GB" sz="1050" u="sng" dirty="0" err="1">
                <a:solidFill>
                  <a:schemeClr val="bg2">
                    <a:lumMod val="10000"/>
                  </a:schemeClr>
                </a:solidFill>
              </a:rPr>
              <a:t>l’OMD</a:t>
            </a:r>
            <a:endParaRPr lang="en-GB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8915401" y="4678345"/>
            <a:ext cx="1109771" cy="60724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u="sng" dirty="0">
                <a:solidFill>
                  <a:schemeClr val="bg2">
                    <a:lumMod val="10000"/>
                  </a:schemeClr>
                </a:solidFill>
              </a:rPr>
              <a:t>Analyse comparative de </a:t>
            </a:r>
            <a:r>
              <a:rPr lang="en-GB" sz="1050" u="sng" dirty="0" err="1">
                <a:solidFill>
                  <a:schemeClr val="bg2">
                    <a:lumMod val="10000"/>
                  </a:schemeClr>
                </a:solidFill>
              </a:rPr>
              <a:t>l’OMD</a:t>
            </a:r>
            <a:endParaRPr lang="en-GB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97" y="2574103"/>
            <a:ext cx="3209925" cy="290512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532974" y="3359915"/>
            <a:ext cx="1581826" cy="1187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74" y="3396321"/>
            <a:ext cx="1281626" cy="921037"/>
          </a:xfrm>
          <a:prstGeom prst="rect">
            <a:avLst/>
          </a:prstGeom>
        </p:spPr>
      </p:pic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0" dirty="0" smtClean="0"/>
              <a:t>III. SOUTIEN AUX ADMINISTRATIONS PARTENAIRES</a:t>
            </a:r>
            <a:endParaRPr lang="fr-FR" sz="4000" b="0" dirty="0"/>
          </a:p>
        </p:txBody>
      </p:sp>
      <p:pic>
        <p:nvPicPr>
          <p:cNvPr id="39" name="Imag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69" y="6311900"/>
            <a:ext cx="2801880" cy="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FC32A-B96C-AD40-BD4F-1C7B6603F7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78012" y="6356352"/>
            <a:ext cx="775787" cy="365125"/>
          </a:xfrm>
        </p:spPr>
        <p:txBody>
          <a:bodyPr/>
          <a:lstStyle/>
          <a:p>
            <a:fld id="{9F9C9D7E-A62C-AB4F-805D-1B13780151A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0" dirty="0" smtClean="0"/>
              <a:t>III. SOUTIEN AUX ADMINISTRATIONS PARTENAIRES</a:t>
            </a:r>
            <a:endParaRPr lang="fr-FR" sz="4000" b="0" dirty="0"/>
          </a:p>
        </p:txBody>
      </p:sp>
      <p:sp>
        <p:nvSpPr>
          <p:cNvPr id="38" name="Marcador de contenido 5"/>
          <p:cNvSpPr>
            <a:spLocks noGrp="1"/>
          </p:cNvSpPr>
          <p:nvPr>
            <p:ph idx="4294967295"/>
          </p:nvPr>
        </p:nvSpPr>
        <p:spPr>
          <a:xfrm>
            <a:off x="838200" y="2017674"/>
            <a:ext cx="5020310" cy="396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800" b="1" dirty="0">
                <a:solidFill>
                  <a:schemeClr val="tx2"/>
                </a:solidFill>
              </a:rPr>
              <a:t>Identifier les stratégies et les activités liées à l’intégrité au sein de </a:t>
            </a:r>
            <a:r>
              <a:rPr lang="fr-FR" sz="1800" b="1" dirty="0" smtClean="0">
                <a:solidFill>
                  <a:schemeClr val="tx2"/>
                </a:solidFill>
              </a:rPr>
              <a:t>l’administration douanière</a:t>
            </a:r>
            <a:r>
              <a:rPr lang="fr-FR" sz="1800" dirty="0" smtClean="0">
                <a:solidFill>
                  <a:schemeClr val="tx2"/>
                </a:solidFill>
              </a:rPr>
              <a:t>, </a:t>
            </a:r>
            <a:r>
              <a:rPr lang="fr-FR" sz="1800" dirty="0">
                <a:solidFill>
                  <a:schemeClr val="tx2"/>
                </a:solidFill>
              </a:rPr>
              <a:t>que ce soit en termes de </a:t>
            </a:r>
            <a:r>
              <a:rPr lang="fr-FR" sz="1800" b="1" dirty="0">
                <a:solidFill>
                  <a:schemeClr val="tx2"/>
                </a:solidFill>
              </a:rPr>
              <a:t>bonnes pratiques </a:t>
            </a:r>
            <a:r>
              <a:rPr lang="fr-FR" sz="1800" dirty="0">
                <a:solidFill>
                  <a:schemeClr val="tx2"/>
                </a:solidFill>
              </a:rPr>
              <a:t>en place, de </a:t>
            </a:r>
            <a:r>
              <a:rPr lang="fr-FR" sz="1800" b="1" dirty="0">
                <a:solidFill>
                  <a:schemeClr val="tx2"/>
                </a:solidFill>
              </a:rPr>
              <a:t>lacunes à combler </a:t>
            </a:r>
            <a:r>
              <a:rPr lang="fr-FR" sz="1800" dirty="0" smtClean="0">
                <a:solidFill>
                  <a:schemeClr val="tx2"/>
                </a:solidFill>
              </a:rPr>
              <a:t>et d’opportunités d’action;</a:t>
            </a:r>
          </a:p>
          <a:p>
            <a:pPr marL="285750" indent="-285750">
              <a:buFontTx/>
              <a:buChar char="-"/>
            </a:pPr>
            <a:r>
              <a:rPr lang="fr-FR" sz="1800" b="1" dirty="0" smtClean="0">
                <a:solidFill>
                  <a:schemeClr val="tx2"/>
                </a:solidFill>
              </a:rPr>
              <a:t>Élaborer </a:t>
            </a:r>
            <a:r>
              <a:rPr lang="fr-FR" sz="1800" b="1" dirty="0">
                <a:solidFill>
                  <a:schemeClr val="tx2"/>
                </a:solidFill>
              </a:rPr>
              <a:t>un plan de projet </a:t>
            </a:r>
            <a:r>
              <a:rPr lang="fr-FR" sz="1800" dirty="0">
                <a:solidFill>
                  <a:schemeClr val="tx2"/>
                </a:solidFill>
              </a:rPr>
              <a:t>pour guider le programme A-CIP </a:t>
            </a:r>
            <a:r>
              <a:rPr lang="fr-FR" sz="1800" dirty="0" smtClean="0">
                <a:solidFill>
                  <a:schemeClr val="tx2"/>
                </a:solidFill>
              </a:rPr>
              <a:t>dans </a:t>
            </a:r>
            <a:r>
              <a:rPr lang="fr-FR" sz="1800" dirty="0">
                <a:solidFill>
                  <a:schemeClr val="tx2"/>
                </a:solidFill>
              </a:rPr>
              <a:t>les années à </a:t>
            </a:r>
            <a:r>
              <a:rPr lang="fr-FR" sz="1800" dirty="0" smtClean="0">
                <a:solidFill>
                  <a:schemeClr val="tx2"/>
                </a:solidFill>
              </a:rPr>
              <a:t>venir;</a:t>
            </a:r>
          </a:p>
          <a:p>
            <a:pPr marL="285750" indent="-285750">
              <a:buFontTx/>
              <a:buChar char="-"/>
            </a:pPr>
            <a:r>
              <a:rPr lang="fr-FR" sz="1800" b="1" dirty="0" smtClean="0">
                <a:solidFill>
                  <a:schemeClr val="tx2"/>
                </a:solidFill>
              </a:rPr>
              <a:t>Aider le pays membre à </a:t>
            </a:r>
            <a:r>
              <a:rPr lang="fr-FR" sz="1800" b="1" dirty="0">
                <a:solidFill>
                  <a:schemeClr val="tx2"/>
                </a:solidFill>
              </a:rPr>
              <a:t>mettre en </a:t>
            </a:r>
            <a:r>
              <a:rPr lang="fr-FR" sz="1800" b="1" dirty="0" smtClean="0">
                <a:solidFill>
                  <a:schemeClr val="tx2"/>
                </a:solidFill>
              </a:rPr>
              <a:t>œuvre-consolider </a:t>
            </a:r>
            <a:r>
              <a:rPr lang="fr-FR" sz="1800" b="1" dirty="0">
                <a:solidFill>
                  <a:schemeClr val="tx2"/>
                </a:solidFill>
              </a:rPr>
              <a:t>sa stratégie </a:t>
            </a:r>
            <a:r>
              <a:rPr lang="fr-FR" sz="1800" b="1" dirty="0" smtClean="0">
                <a:solidFill>
                  <a:schemeClr val="tx2"/>
                </a:solidFill>
              </a:rPr>
              <a:t>et </a:t>
            </a:r>
            <a:r>
              <a:rPr lang="fr-FR" sz="1800" b="1" dirty="0">
                <a:solidFill>
                  <a:schemeClr val="tx2"/>
                </a:solidFill>
              </a:rPr>
              <a:t>son plan </a:t>
            </a:r>
            <a:r>
              <a:rPr lang="fr-FR" sz="1800" b="1" dirty="0" smtClean="0">
                <a:solidFill>
                  <a:schemeClr val="tx2"/>
                </a:solidFill>
              </a:rPr>
              <a:t>d’action en matière d’intégrité </a:t>
            </a:r>
            <a:r>
              <a:rPr lang="fr-FR" sz="1800" dirty="0">
                <a:solidFill>
                  <a:schemeClr val="tx2"/>
                </a:solidFill>
              </a:rPr>
              <a:t>conformément aux autres stratégies et plans d’action nationaux de lutte contre la corruption, le cas </a:t>
            </a:r>
            <a:r>
              <a:rPr lang="fr-FR" sz="1800" dirty="0" smtClean="0">
                <a:solidFill>
                  <a:schemeClr val="tx2"/>
                </a:solidFill>
              </a:rPr>
              <a:t>échéant.</a:t>
            </a:r>
          </a:p>
          <a:p>
            <a:pPr marL="285750" indent="-285750">
              <a:buFontTx/>
              <a:buChar char="-"/>
            </a:pPr>
            <a:r>
              <a:rPr lang="fr-FR" sz="1800" b="1" dirty="0" smtClean="0">
                <a:solidFill>
                  <a:schemeClr val="tx2"/>
                </a:solidFill>
              </a:rPr>
              <a:t>Identifier les activités où l’OMD </a:t>
            </a:r>
            <a:r>
              <a:rPr lang="fr-FR" sz="1800" b="1" dirty="0">
                <a:solidFill>
                  <a:schemeClr val="tx2"/>
                </a:solidFill>
              </a:rPr>
              <a:t>peut </a:t>
            </a:r>
            <a:r>
              <a:rPr lang="fr-FR" sz="1800" b="1" dirty="0" smtClean="0">
                <a:solidFill>
                  <a:schemeClr val="tx2"/>
                </a:solidFill>
              </a:rPr>
              <a:t>apporter une valeur ajoutée.</a:t>
            </a:r>
            <a:endParaRPr lang="es-ES" sz="1800" b="1" dirty="0">
              <a:solidFill>
                <a:schemeClr val="tx2"/>
              </a:solidFill>
            </a:endParaRPr>
          </a:p>
        </p:txBody>
      </p:sp>
      <p:pic>
        <p:nvPicPr>
          <p:cNvPr id="39" name="Picture 3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65" y="1952411"/>
            <a:ext cx="2907346" cy="4572952"/>
          </a:xfrm>
          <a:prstGeom prst="rect">
            <a:avLst/>
          </a:prstGeom>
          <a:noFill/>
        </p:spPr>
      </p:pic>
      <p:pic>
        <p:nvPicPr>
          <p:cNvPr id="40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69" y="6311900"/>
            <a:ext cx="2801880" cy="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1343</Words>
  <Application>Microsoft Office PowerPoint</Application>
  <PresentationFormat>Grand écran</PresentationFormat>
  <Paragraphs>219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Thème Office</vt:lpstr>
      <vt:lpstr>Initiatives de l’OMD en matière de lutte contre la corruption  et de promotion de l’intégrité   Programme A-CPI </vt:lpstr>
      <vt:lpstr>SOMMAIRE</vt:lpstr>
      <vt:lpstr>I. PROGRAMME ANTI CORRUPTION ET PROMOTION DE L’INTEGRITE DE l’OMD</vt:lpstr>
      <vt:lpstr>I. PROGRAMME ANTI CORRUPTION ET PROMOTION DE L’INTEGRITE DE l’OMD</vt:lpstr>
      <vt:lpstr>Administrations partenaires en 2021</vt:lpstr>
      <vt:lpstr>  II. STRUCTURE DU PROGRAMME</vt:lpstr>
      <vt:lpstr>  II. STRUCTURE DU PROGRAMME</vt:lpstr>
      <vt:lpstr>III. SOUTIEN AUX ADMINISTRATIONS PARTENAIRES</vt:lpstr>
      <vt:lpstr>III. SOUTIEN AUX ADMINISTRATIONS PARTENAIRES</vt:lpstr>
      <vt:lpstr>IV. LES 3 PRINCIPES Du PROGRAMME A-CPI  OPPORTUNITÉS D’ACTIONS AFIN D’OBTENIR DES RÉSULTATS </vt:lpstr>
      <vt:lpstr>V. APPROCHE AXÉE SUR LES RÉSULTATS</vt:lpstr>
      <vt:lpstr>Présentation PowerPoint</vt:lpstr>
      <vt:lpstr>Présentation PowerPoint</vt:lpstr>
      <vt:lpstr>Présentation PowerPoint</vt:lpstr>
      <vt:lpstr>Présentation PowerPoint</vt:lpstr>
      <vt:lpstr>Initiatives de l’OMD en matière de lutte contre la corruption  et de promotion de l’intégrité   Programme A-CPI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INITIATIVE DE L’OMD EN MATIERE DE LUTTE CONTRE LA CORRUPTION ET PROMOTION DE L’INTEGRITE  Programme A-CPI</dc:title>
  <dc:creator>PROBOOK</dc:creator>
  <cp:lastModifiedBy>Maher Fattouh</cp:lastModifiedBy>
  <cp:revision>56</cp:revision>
  <dcterms:created xsi:type="dcterms:W3CDTF">2021-04-08T16:28:53Z</dcterms:created>
  <dcterms:modified xsi:type="dcterms:W3CDTF">2021-04-27T12:45:19Z</dcterms:modified>
</cp:coreProperties>
</file>